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56" r:id="rId5"/>
    <p:sldId id="527" r:id="rId6"/>
    <p:sldId id="267" r:id="rId7"/>
    <p:sldId id="445" r:id="rId8"/>
    <p:sldId id="269" r:id="rId9"/>
    <p:sldId id="490" r:id="rId10"/>
    <p:sldId id="493" r:id="rId11"/>
    <p:sldId id="515" r:id="rId12"/>
    <p:sldId id="507" r:id="rId13"/>
    <p:sldId id="516" r:id="rId14"/>
    <p:sldId id="519" r:id="rId15"/>
    <p:sldId id="518" r:id="rId16"/>
    <p:sldId id="494" r:id="rId17"/>
    <p:sldId id="517" r:id="rId18"/>
    <p:sldId id="520" r:id="rId19"/>
    <p:sldId id="521" r:id="rId20"/>
    <p:sldId id="522" r:id="rId21"/>
    <p:sldId id="523" r:id="rId22"/>
    <p:sldId id="525" r:id="rId23"/>
    <p:sldId id="528" r:id="rId24"/>
  </p:sldIdLst>
  <p:sldSz cx="9906000" cy="6858000" type="A4"/>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3861" userDrawn="1">
          <p15:clr>
            <a:srgbClr val="A4A3A4"/>
          </p15:clr>
        </p15:guide>
        <p15:guide id="4" orient="horz" pos="4292" userDrawn="1">
          <p15:clr>
            <a:srgbClr val="A4A3A4"/>
          </p15:clr>
        </p15:guide>
        <p15:guide id="5" pos="3710" userDrawn="1">
          <p15:clr>
            <a:srgbClr val="A4A3A4"/>
          </p15:clr>
        </p15:guide>
        <p15:guide id="6" orient="horz" pos="1911" userDrawn="1">
          <p15:clr>
            <a:srgbClr val="A4A3A4"/>
          </p15:clr>
        </p15:guide>
        <p15:guide id="8" pos="5932" userDrawn="1">
          <p15:clr>
            <a:srgbClr val="A4A3A4"/>
          </p15:clr>
        </p15:guide>
        <p15:guide id="9" orient="horz" pos="1071" userDrawn="1">
          <p15:clr>
            <a:srgbClr val="A4A3A4"/>
          </p15:clr>
        </p15:guide>
        <p15:guide id="10" orient="horz" pos="3589" userDrawn="1">
          <p15:clr>
            <a:srgbClr val="A4A3A4"/>
          </p15:clr>
        </p15:guide>
        <p15:guide id="11" pos="3761" userDrawn="1">
          <p15:clr>
            <a:srgbClr val="A4A3A4"/>
          </p15:clr>
        </p15:guide>
        <p15:guide id="12" orient="horz" pos="11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980"/>
        <p:guide orient="horz" pos="3861"/>
        <p:guide orient="horz" pos="4292"/>
        <p:guide pos="3710"/>
        <p:guide orient="horz" pos="1911"/>
        <p:guide pos="5932"/>
        <p:guide orient="horz" pos="1071"/>
        <p:guide orient="horz" pos="3589"/>
        <p:guide pos="3761"/>
        <p:guide orient="horz" pos="1102"/>
      </p:guideLst>
    </p:cSldViewPr>
  </p:slideViewPr>
  <p:outlineViewPr>
    <p:cViewPr>
      <p:scale>
        <a:sx n="33" d="100"/>
        <a:sy n="33" d="100"/>
      </p:scale>
      <p:origin x="0" y="-1365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dirty="0"/>
          </a:p>
        </p:txBody>
      </p:sp>
    </p:spTree>
    <p:extLst>
      <p:ext uri="{BB962C8B-B14F-4D97-AF65-F5344CB8AC3E}">
        <p14:creationId xmlns:p14="http://schemas.microsoft.com/office/powerpoint/2010/main" val="9910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dirty="0"/>
          </a:p>
        </p:txBody>
      </p:sp>
    </p:spTree>
    <p:extLst>
      <p:ext uri="{BB962C8B-B14F-4D97-AF65-F5344CB8AC3E}">
        <p14:creationId xmlns:p14="http://schemas.microsoft.com/office/powerpoint/2010/main" val="191319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342518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dirty="0"/>
          </a:p>
        </p:txBody>
      </p:sp>
    </p:spTree>
    <p:extLst>
      <p:ext uri="{BB962C8B-B14F-4D97-AF65-F5344CB8AC3E}">
        <p14:creationId xmlns:p14="http://schemas.microsoft.com/office/powerpoint/2010/main" val="351638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3731300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dirty="0"/>
          </a:p>
        </p:txBody>
      </p:sp>
    </p:spTree>
    <p:extLst>
      <p:ext uri="{BB962C8B-B14F-4D97-AF65-F5344CB8AC3E}">
        <p14:creationId xmlns:p14="http://schemas.microsoft.com/office/powerpoint/2010/main" val="72976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dirty="0"/>
          </a:p>
        </p:txBody>
      </p:sp>
    </p:spTree>
    <p:extLst>
      <p:ext uri="{BB962C8B-B14F-4D97-AF65-F5344CB8AC3E}">
        <p14:creationId xmlns:p14="http://schemas.microsoft.com/office/powerpoint/2010/main" val="2986586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dirty="0"/>
          </a:p>
        </p:txBody>
      </p:sp>
    </p:spTree>
    <p:extLst>
      <p:ext uri="{BB962C8B-B14F-4D97-AF65-F5344CB8AC3E}">
        <p14:creationId xmlns:p14="http://schemas.microsoft.com/office/powerpoint/2010/main" val="1356694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dirty="0"/>
          </a:p>
        </p:txBody>
      </p:sp>
    </p:spTree>
    <p:extLst>
      <p:ext uri="{BB962C8B-B14F-4D97-AF65-F5344CB8AC3E}">
        <p14:creationId xmlns:p14="http://schemas.microsoft.com/office/powerpoint/2010/main" val="2777647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dirty="0"/>
          </a:p>
        </p:txBody>
      </p:sp>
    </p:spTree>
    <p:extLst>
      <p:ext uri="{BB962C8B-B14F-4D97-AF65-F5344CB8AC3E}">
        <p14:creationId xmlns:p14="http://schemas.microsoft.com/office/powerpoint/2010/main" val="202883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1839348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dirty="0"/>
          </a:p>
        </p:txBody>
      </p:sp>
    </p:spTree>
    <p:extLst>
      <p:ext uri="{BB962C8B-B14F-4D97-AF65-F5344CB8AC3E}">
        <p14:creationId xmlns:p14="http://schemas.microsoft.com/office/powerpoint/2010/main" val="1131880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27364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179303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313292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dirty="0"/>
          </a:p>
        </p:txBody>
      </p:sp>
    </p:spTree>
    <p:extLst>
      <p:ext uri="{BB962C8B-B14F-4D97-AF65-F5344CB8AC3E}">
        <p14:creationId xmlns:p14="http://schemas.microsoft.com/office/powerpoint/2010/main" val="412893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dirty="0"/>
          </a:p>
        </p:txBody>
      </p:sp>
    </p:spTree>
    <p:extLst>
      <p:ext uri="{BB962C8B-B14F-4D97-AF65-F5344CB8AC3E}">
        <p14:creationId xmlns:p14="http://schemas.microsoft.com/office/powerpoint/2010/main" val="4169642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1076240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tx2"/>
                </a:solidFill>
                <a:latin typeface="+mn-lt"/>
                <a:ea typeface="Arial"/>
                <a:cs typeface="Arial" panose="020B0604020202020204" pitchFamily="34" charset="0"/>
              </a:rPr>
              <a:pPr algn="r"/>
              <a:t>‹Nr.›</a:t>
            </a:fld>
            <a:endParaRPr lang="en-GB"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10.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1.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5.xml"/><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noProof="0" dirty="0" smtClean="0"/>
              <a:t>Workbook</a:t>
            </a:r>
            <a:br>
              <a:rPr lang="en-US" sz="10000" noProof="0" dirty="0" smtClean="0"/>
            </a:br>
            <a:r>
              <a:rPr lang="en-US" sz="10000" noProof="0" dirty="0" smtClean="0"/>
              <a:t>Take Control</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smtClean="0"/>
              <a:t>April 2017</a:t>
            </a:r>
            <a:endParaRPr lang="en-US" noProof="0"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 name="connsiteX0" fmla="*/ 0 w 8581292"/>
              <a:gd name="connsiteY0" fmla="*/ 0 h 3859823"/>
              <a:gd name="connsiteX1" fmla="*/ 4756638 w 8581292"/>
              <a:gd name="connsiteY1" fmla="*/ 17584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4756638" y="17584"/>
                </a:lnTo>
                <a:cubicBezTo>
                  <a:pt x="6418384" y="146538"/>
                  <a:pt x="6910754" y="266700"/>
                  <a:pt x="8572500" y="395654"/>
                </a:cubicBez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(8/8) – Clean team approach </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grpSp>
        <p:nvGrpSpPr>
          <p:cNvPr id="2" name="Gruppieren 1"/>
          <p:cNvGrpSpPr/>
          <p:nvPr/>
        </p:nvGrpSpPr>
        <p:grpSpPr>
          <a:xfrm>
            <a:off x="912659" y="2588578"/>
            <a:ext cx="2077953" cy="3375147"/>
            <a:chOff x="912660" y="2588578"/>
            <a:chExt cx="2675314" cy="3375147"/>
          </a:xfrm>
        </p:grpSpPr>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Process request</a:t>
              </a:r>
              <a:endParaRPr lang="en-US" sz="900" b="1" dirty="0">
                <a:solidFill>
                  <a:srgbClr val="FFFFFF"/>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Analyze analysis requirements (content, legal restrictions, timeline)</a:t>
              </a:r>
            </a:p>
            <a:p>
              <a:pPr marL="216000" lvl="2" indent="-216000">
                <a:spcAft>
                  <a:spcPts val="600"/>
                </a:spcAft>
                <a:buClr>
                  <a:schemeClr val="tx2"/>
                </a:buClr>
                <a:buFont typeface="Arial" panose="020B0604020202020204" pitchFamily="34" charset="0"/>
                <a:buChar char="—"/>
                <a:defRPr/>
              </a:pPr>
              <a:r>
                <a:rPr lang="en-US" sz="900" dirty="0" smtClean="0"/>
                <a:t>Define data requirements </a:t>
              </a:r>
            </a:p>
            <a:p>
              <a:pPr marL="216000" lvl="2" indent="-216000">
                <a:spcAft>
                  <a:spcPts val="600"/>
                </a:spcAft>
                <a:buClr>
                  <a:schemeClr val="tx2"/>
                </a:buClr>
                <a:buFont typeface="Arial" panose="020B0604020202020204" pitchFamily="34" charset="0"/>
                <a:buChar char="—"/>
                <a:defRPr/>
              </a:pPr>
              <a:r>
                <a:rPr lang="en-US" sz="900" dirty="0" smtClean="0"/>
                <a:t>Determine approach for data collection</a:t>
              </a:r>
            </a:p>
            <a:p>
              <a:pPr marL="216000" lvl="2" indent="-216000">
                <a:spcAft>
                  <a:spcPts val="600"/>
                </a:spcAft>
                <a:buClr>
                  <a:schemeClr val="tx2"/>
                </a:buClr>
                <a:buFont typeface="Arial" panose="020B0604020202020204" pitchFamily="34" charset="0"/>
                <a:buChar char="—"/>
                <a:defRPr/>
              </a:pPr>
              <a:r>
                <a:rPr lang="en-US" sz="900" dirty="0" smtClean="0"/>
                <a:t>Nominate clean team members (in case of highly sensitive data/data relevant for competition law only for external members)</a:t>
              </a:r>
            </a:p>
            <a:p>
              <a:pPr marL="216000" lvl="2" indent="-216000">
                <a:spcAft>
                  <a:spcPts val="600"/>
                </a:spcAft>
                <a:buClr>
                  <a:schemeClr val="tx2"/>
                </a:buClr>
                <a:buFont typeface="Arial" panose="020B0604020202020204" pitchFamily="34" charset="0"/>
                <a:buChar char="—"/>
                <a:defRPr/>
              </a:pPr>
              <a:r>
                <a:rPr lang="en-US" sz="900" dirty="0" smtClean="0"/>
                <a:t>Stipulate process for the destruction of sensitive/confidential information (in case deal is annulled)</a:t>
              </a:r>
            </a:p>
            <a:p>
              <a:pPr marL="216000" lvl="2" indent="-216000">
                <a:spcAft>
                  <a:spcPts val="600"/>
                </a:spcAft>
                <a:buClr>
                  <a:schemeClr val="tx2"/>
                </a:buClr>
                <a:buFont typeface="Arial" panose="020B0604020202020204" pitchFamily="34" charset="0"/>
                <a:buChar char="—"/>
                <a:defRPr/>
              </a:pPr>
              <a:r>
                <a:rPr lang="en-US" sz="900" dirty="0" smtClean="0"/>
                <a:t>Obtain release by PMO and legal department</a:t>
              </a:r>
              <a:endParaRPr lang="en-US" sz="900" dirty="0"/>
            </a:p>
          </p:txBody>
        </p:sp>
      </p:grpSp>
      <p:grpSp>
        <p:nvGrpSpPr>
          <p:cNvPr id="3" name="Gruppieren 2"/>
          <p:cNvGrpSpPr/>
          <p:nvPr/>
        </p:nvGrpSpPr>
        <p:grpSpPr>
          <a:xfrm>
            <a:off x="3028922" y="2588578"/>
            <a:ext cx="2077296" cy="3375147"/>
            <a:chOff x="3789971" y="2588578"/>
            <a:chExt cx="2674468" cy="3375147"/>
          </a:xfrm>
        </p:grpSpPr>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Establish clean team</a:t>
              </a:r>
            </a:p>
            <a:p>
              <a:pPr algn="ctr"/>
              <a:r>
                <a:rPr lang="en-US" sz="900" b="1" dirty="0" smtClean="0">
                  <a:solidFill>
                    <a:schemeClr val="bg1"/>
                  </a:solidFill>
                </a:rPr>
                <a:t>(pre-signing &amp; </a:t>
              </a:r>
              <a:r>
                <a:rPr lang="en-US" sz="900" b="1" dirty="0" smtClean="0">
                  <a:solidFill>
                    <a:srgbClr val="FFFFFF"/>
                  </a:solidFill>
                </a:rPr>
                <a:t>pre-closing)</a:t>
              </a:r>
              <a:endParaRPr lang="en-US" sz="900" b="1" dirty="0">
                <a:solidFill>
                  <a:srgbClr val="FFFFFF"/>
                </a:solidFill>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Establish the clean team environment (virtual or on actual site)</a:t>
              </a:r>
            </a:p>
            <a:p>
              <a:pPr marL="216000" lvl="2" indent="-216000">
                <a:spcAft>
                  <a:spcPts val="600"/>
                </a:spcAft>
                <a:buClr>
                  <a:schemeClr val="tx2"/>
                </a:buClr>
                <a:buFont typeface="Arial" panose="020B0604020202020204" pitchFamily="34" charset="0"/>
                <a:buChar char="—"/>
                <a:defRPr/>
              </a:pPr>
              <a:r>
                <a:rPr lang="en-US" sz="900" dirty="0" smtClean="0"/>
                <a:t>Organize access to clean room</a:t>
              </a:r>
            </a:p>
            <a:p>
              <a:pPr marL="216000" lvl="2" indent="-216000">
                <a:spcAft>
                  <a:spcPts val="600"/>
                </a:spcAft>
                <a:buClr>
                  <a:schemeClr val="tx2"/>
                </a:buClr>
                <a:buFont typeface="Arial" panose="020B0604020202020204" pitchFamily="34" charset="0"/>
                <a:buChar char="—"/>
                <a:defRPr/>
              </a:pPr>
              <a:r>
                <a:rPr lang="en-US" sz="900" dirty="0" smtClean="0"/>
                <a:t>Establish governance</a:t>
              </a:r>
            </a:p>
            <a:p>
              <a:pPr marL="216000" lvl="2" indent="-216000">
                <a:spcAft>
                  <a:spcPts val="600"/>
                </a:spcAft>
                <a:buClr>
                  <a:schemeClr val="tx2"/>
                </a:buClr>
                <a:buFont typeface="Arial" panose="020B0604020202020204" pitchFamily="34" charset="0"/>
                <a:buChar char="—"/>
                <a:defRPr/>
              </a:pPr>
              <a:r>
                <a:rPr lang="en-US" sz="900" dirty="0" smtClean="0"/>
                <a:t>Set up data access rights and communication systems</a:t>
              </a:r>
            </a:p>
            <a:p>
              <a:pPr marL="216000" lvl="2" indent="-216000">
                <a:spcAft>
                  <a:spcPts val="600"/>
                </a:spcAft>
                <a:buClr>
                  <a:schemeClr val="tx2"/>
                </a:buClr>
                <a:buFont typeface="Arial" panose="020B0604020202020204" pitchFamily="34" charset="0"/>
                <a:buChar char="—"/>
                <a:defRPr/>
              </a:pPr>
              <a:r>
                <a:rPr lang="en-US" sz="900" dirty="0" smtClean="0"/>
                <a:t>Signing of NDAs by members of clean team</a:t>
              </a:r>
              <a:endParaRPr lang="en-US" sz="900" dirty="0"/>
            </a:p>
          </p:txBody>
        </p:sp>
      </p:grpSp>
      <p:grpSp>
        <p:nvGrpSpPr>
          <p:cNvPr id="7" name="Gruppieren 6"/>
          <p:cNvGrpSpPr/>
          <p:nvPr/>
        </p:nvGrpSpPr>
        <p:grpSpPr>
          <a:xfrm>
            <a:off x="5144528" y="2588578"/>
            <a:ext cx="2077296" cy="3375147"/>
            <a:chOff x="6666437" y="2588578"/>
            <a:chExt cx="2674468" cy="3375147"/>
          </a:xfrm>
        </p:grpSpPr>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Perform analysis</a:t>
              </a:r>
              <a:br>
                <a:rPr lang="en-US" sz="900" b="1" dirty="0" smtClean="0">
                  <a:solidFill>
                    <a:srgbClr val="FFFFFF"/>
                  </a:solidFill>
                </a:rPr>
              </a:br>
              <a:r>
                <a:rPr lang="en-US" sz="900" b="1" dirty="0" smtClean="0">
                  <a:solidFill>
                    <a:schemeClr val="bg1"/>
                  </a:solidFill>
                </a:rPr>
                <a:t>(pre-signing &amp; </a:t>
              </a:r>
              <a:r>
                <a:rPr lang="en-US" sz="900" b="1" dirty="0" smtClean="0">
                  <a:solidFill>
                    <a:srgbClr val="FFFFFF"/>
                  </a:solidFill>
                </a:rPr>
                <a:t>pre-closing)</a:t>
              </a:r>
              <a:endParaRPr lang="en-US" sz="900" b="1" dirty="0">
                <a:solidFill>
                  <a:srgbClr val="FFFFFF"/>
                </a:solidFill>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Specify analysis requirements/output formats</a:t>
              </a:r>
            </a:p>
            <a:p>
              <a:pPr marL="216000" lvl="2" indent="-216000">
                <a:spcAft>
                  <a:spcPts val="600"/>
                </a:spcAft>
                <a:buClr>
                  <a:schemeClr val="tx2"/>
                </a:buClr>
                <a:buFont typeface="Arial" panose="020B0604020202020204" pitchFamily="34" charset="0"/>
                <a:buChar char="—"/>
                <a:defRPr/>
              </a:pPr>
              <a:r>
                <a:rPr lang="en-US" sz="900" dirty="0" smtClean="0"/>
                <a:t>Collect, archive and approve relevant data with legal supervision</a:t>
              </a:r>
            </a:p>
            <a:p>
              <a:pPr marL="216000" lvl="2" indent="-216000">
                <a:spcAft>
                  <a:spcPts val="600"/>
                </a:spcAft>
                <a:buClr>
                  <a:schemeClr val="tx2"/>
                </a:buClr>
                <a:buFont typeface="Arial" panose="020B0604020202020204" pitchFamily="34" charset="0"/>
                <a:buChar char="—"/>
                <a:defRPr/>
              </a:pPr>
              <a:r>
                <a:rPr lang="en-US" sz="900" dirty="0" smtClean="0"/>
                <a:t>Perform the analysis and summary of the results</a:t>
              </a:r>
            </a:p>
            <a:p>
              <a:pPr marL="216000" lvl="2" indent="-216000">
                <a:spcAft>
                  <a:spcPts val="600"/>
                </a:spcAft>
                <a:buClr>
                  <a:schemeClr val="tx2"/>
                </a:buClr>
                <a:buFont typeface="Arial" panose="020B0604020202020204" pitchFamily="34" charset="0"/>
                <a:buChar char="—"/>
                <a:defRPr/>
              </a:pPr>
              <a:r>
                <a:rPr lang="en-US" sz="900" dirty="0" smtClean="0"/>
                <a:t>Continuous documentation of the incoming and outgoing data</a:t>
              </a:r>
              <a:endParaRPr lang="en-US" sz="900" dirty="0" smtClean="0">
                <a:cs typeface="Arial" pitchFamily="34" charset="0"/>
              </a:endParaRPr>
            </a:p>
          </p:txBody>
        </p:sp>
      </p:grpSp>
      <p:sp>
        <p:nvSpPr>
          <p:cNvPr id="41" name="Ellipse 61"/>
          <p:cNvSpPr>
            <a:spLocks noChangeAspect="1"/>
          </p:cNvSpPr>
          <p:nvPr/>
        </p:nvSpPr>
        <p:spPr>
          <a:xfrm>
            <a:off x="940254"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3123290"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5228200"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Process request</a:t>
            </a:r>
            <a:endParaRPr lang="en-US" sz="900" b="1" dirty="0">
              <a:solidFill>
                <a:srgbClr val="FFFFFF"/>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Establish </a:t>
            </a:r>
            <a:br>
              <a:rPr lang="en-US" sz="900" b="1" dirty="0" smtClean="0">
                <a:solidFill>
                  <a:schemeClr val="bg1"/>
                </a:solidFill>
              </a:rPr>
            </a:br>
            <a:r>
              <a:rPr lang="en-US" sz="900" b="1" dirty="0" smtClean="0">
                <a:solidFill>
                  <a:schemeClr val="bg1"/>
                </a:solidFill>
              </a:rPr>
              <a:t>clean team</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Perform analysis</a:t>
            </a:r>
            <a:endParaRPr lang="en-US" sz="900" b="1" dirty="0">
              <a:solidFill>
                <a:schemeClr val="bg1"/>
              </a:solidFill>
            </a:endParaRPr>
          </a:p>
        </p:txBody>
      </p:sp>
      <p:sp>
        <p:nvSpPr>
          <p:cNvPr id="48" name="Chevron 83"/>
          <p:cNvSpPr>
            <a:spLocks/>
          </p:cNvSpPr>
          <p:nvPr/>
        </p:nvSpPr>
        <p:spPr>
          <a:xfrm>
            <a:off x="5636370" y="1800494"/>
            <a:ext cx="3710662"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3" name="Chevron 51"/>
          <p:cNvSpPr>
            <a:spLocks/>
          </p:cNvSpPr>
          <p:nvPr/>
        </p:nvSpPr>
        <p:spPr>
          <a:xfrm>
            <a:off x="443739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Dissolve </a:t>
            </a:r>
            <a:br>
              <a:rPr lang="en-US" sz="900" b="1" dirty="0" smtClean="0">
                <a:solidFill>
                  <a:schemeClr val="bg1"/>
                </a:solidFill>
              </a:rPr>
            </a:br>
            <a:r>
              <a:rPr lang="en-US" sz="900" b="1" dirty="0" smtClean="0">
                <a:solidFill>
                  <a:schemeClr val="bg1"/>
                </a:solidFill>
              </a:rPr>
              <a:t>clean team</a:t>
            </a:r>
            <a:endParaRPr lang="en-US" sz="900" b="1" dirty="0">
              <a:solidFill>
                <a:schemeClr val="bg1"/>
              </a:solidFill>
            </a:endParaRPr>
          </a:p>
        </p:txBody>
      </p:sp>
      <p:sp>
        <p:nvSpPr>
          <p:cNvPr id="24" name="Ellipse 61"/>
          <p:cNvSpPr>
            <a:spLocks noChangeAspect="1"/>
          </p:cNvSpPr>
          <p:nvPr/>
        </p:nvSpPr>
        <p:spPr>
          <a:xfrm>
            <a:off x="441980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grpSp>
        <p:nvGrpSpPr>
          <p:cNvPr id="28" name="Gruppieren 27"/>
          <p:cNvGrpSpPr/>
          <p:nvPr/>
        </p:nvGrpSpPr>
        <p:grpSpPr>
          <a:xfrm>
            <a:off x="7260133" y="2588578"/>
            <a:ext cx="2077296" cy="3375147"/>
            <a:chOff x="6666437" y="2588578"/>
            <a:chExt cx="2674468" cy="3375147"/>
          </a:xfrm>
        </p:grpSpPr>
        <p:sp>
          <p:nvSpPr>
            <p:cNvPr id="29"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Dissolve clean team</a:t>
              </a:r>
            </a:p>
            <a:p>
              <a:pPr algn="ctr"/>
              <a:r>
                <a:rPr lang="en-US" sz="900" b="1" dirty="0" smtClean="0">
                  <a:solidFill>
                    <a:schemeClr val="bg1"/>
                  </a:solidFill>
                </a:rPr>
                <a:t>(pre- or post-closing)</a:t>
              </a:r>
              <a:endParaRPr lang="en-US" sz="900" b="1" dirty="0">
                <a:solidFill>
                  <a:schemeClr val="bg1"/>
                </a:solidFill>
              </a:endParaRPr>
            </a:p>
          </p:txBody>
        </p:sp>
        <p:sp>
          <p:nvSpPr>
            <p:cNvPr id="3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Presentation of the results of the analysis to management (pre-closing after release by legal; for confidential or competition-relevant only post-closing)</a:t>
              </a:r>
            </a:p>
            <a:p>
              <a:pPr marL="216000" lvl="2" indent="-216000">
                <a:spcAft>
                  <a:spcPts val="600"/>
                </a:spcAft>
                <a:buClr>
                  <a:schemeClr val="tx2"/>
                </a:buClr>
                <a:buFont typeface="Arial" panose="020B0604020202020204" pitchFamily="34" charset="0"/>
                <a:buChar char="—"/>
                <a:defRPr/>
              </a:pPr>
              <a:r>
                <a:rPr lang="en-US" sz="900" dirty="0" smtClean="0"/>
                <a:t>Dissolve clean team after defined process</a:t>
              </a:r>
            </a:p>
            <a:p>
              <a:pPr marL="216000" lvl="2" indent="-216000">
                <a:spcAft>
                  <a:spcPts val="600"/>
                </a:spcAft>
                <a:buClr>
                  <a:schemeClr val="tx2"/>
                </a:buClr>
                <a:buFont typeface="Arial" panose="020B0604020202020204" pitchFamily="34" charset="0"/>
                <a:buChar char="—"/>
                <a:defRPr/>
              </a:pPr>
              <a:r>
                <a:rPr lang="en-US" sz="900" dirty="0" smtClean="0"/>
                <a:t>In case closing is annulled, destroy sensitive data in accordance with stipulated process</a:t>
              </a:r>
              <a:endParaRPr lang="en-US" sz="900" dirty="0"/>
            </a:p>
          </p:txBody>
        </p:sp>
      </p:grpSp>
      <p:sp>
        <p:nvSpPr>
          <p:cNvPr id="31" name="Ellipse 61"/>
          <p:cNvSpPr>
            <a:spLocks noChangeAspect="1"/>
          </p:cNvSpPr>
          <p:nvPr/>
        </p:nvSpPr>
        <p:spPr>
          <a:xfrm>
            <a:off x="7314288" y="2685750"/>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Textfeld 32"/>
          <p:cNvSpPr txBox="1"/>
          <p:nvPr/>
        </p:nvSpPr>
        <p:spPr>
          <a:xfrm>
            <a:off x="501163" y="6026864"/>
            <a:ext cx="2838919" cy="107722"/>
          </a:xfrm>
          <a:prstGeom prst="rect">
            <a:avLst/>
          </a:prstGeom>
          <a:noFill/>
        </p:spPr>
        <p:txBody>
          <a:bodyPr wrap="none" lIns="0" tIns="0" rIns="0" bIns="0" rtlCol="0">
            <a:spAutoFit/>
          </a:bodyPr>
          <a:lstStyle/>
          <a:p>
            <a:r>
              <a:rPr lang="en-US" sz="700" dirty="0" smtClean="0">
                <a:latin typeface="Arial" pitchFamily="34" charset="0"/>
                <a:cs typeface="Arial" pitchFamily="34" charset="0"/>
              </a:rPr>
              <a:t>NDA = Non Disclosure Agreement ; PMO = Project Management Office </a:t>
            </a:r>
          </a:p>
        </p:txBody>
      </p:sp>
    </p:spTree>
    <p:extLst>
      <p:ext uri="{BB962C8B-B14F-4D97-AF65-F5344CB8AC3E}">
        <p14:creationId xmlns:p14="http://schemas.microsoft.com/office/powerpoint/2010/main" val="531069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Presentation of day-1 critical subjects along the relevant areas of the value chain</a:t>
            </a:r>
          </a:p>
          <a:p>
            <a:pPr lvl="2"/>
            <a:r>
              <a:rPr lang="en-US" dirty="0" smtClean="0"/>
              <a:t>Day-1 critical subjects based on outside-in analysis and lessons learned</a:t>
            </a:r>
          </a:p>
          <a:p>
            <a:pPr lvl="2"/>
            <a:r>
              <a:rPr lang="en-US" dirty="0" smtClean="0"/>
              <a:t>Overview of the project hot spots</a:t>
            </a:r>
            <a:endParaRPr lang="en-US" dirty="0"/>
          </a:p>
        </p:txBody>
      </p:sp>
      <p:sp>
        <p:nvSpPr>
          <p:cNvPr id="4" name="Titel 3"/>
          <p:cNvSpPr>
            <a:spLocks noGrp="1"/>
          </p:cNvSpPr>
          <p:nvPr>
            <p:ph type="title"/>
          </p:nvPr>
        </p:nvSpPr>
        <p:spPr/>
        <p:txBody>
          <a:bodyPr/>
          <a:lstStyle/>
          <a:p>
            <a:r>
              <a:rPr lang="en-US" dirty="0" smtClean="0"/>
              <a:t>1. How can a clear control over and smooth handling of the operations be assured? (1/5)</a:t>
            </a:r>
            <a:endParaRPr lang="en-US" dirty="0"/>
          </a:p>
        </p:txBody>
      </p:sp>
      <p:sp>
        <p:nvSpPr>
          <p:cNvPr id="3" name="Textplatzhalter 2"/>
          <p:cNvSpPr>
            <a:spLocks noGrp="1"/>
          </p:cNvSpPr>
          <p:nvPr>
            <p:ph type="body" sz="quarter" idx="12"/>
          </p:nvPr>
        </p:nvSpPr>
        <p:spPr/>
        <p:txBody>
          <a:bodyPr/>
          <a:lstStyle/>
          <a:p>
            <a:r>
              <a:rPr lang="en-US" dirty="0" smtClean="0"/>
              <a:t>Take Control</a:t>
            </a:r>
            <a:endParaRPr lang="en-US"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critical day-1 subjects (day-1 readiness) – Example of an integration in the automotive sector</a:t>
            </a:r>
          </a:p>
        </p:txBody>
      </p:sp>
      <p:graphicFrame>
        <p:nvGraphicFramePr>
          <p:cNvPr id="7" name="Group 80"/>
          <p:cNvGraphicFramePr>
            <a:graphicFrameLocks noGrp="1"/>
          </p:cNvGraphicFramePr>
          <p:nvPr>
            <p:extLst>
              <p:ext uri="{D42A27DB-BD31-4B8C-83A1-F6EECF244321}">
                <p14:modId xmlns:p14="http://schemas.microsoft.com/office/powerpoint/2010/main" val="431378221"/>
              </p:ext>
            </p:extLst>
          </p:nvPr>
        </p:nvGraphicFramePr>
        <p:xfrm>
          <a:off x="2456715" y="1757998"/>
          <a:ext cx="6960336" cy="4388947"/>
        </p:xfrm>
        <a:graphic>
          <a:graphicData uri="http://schemas.openxmlformats.org/drawingml/2006/table">
            <a:tbl>
              <a:tblPr/>
              <a:tblGrid>
                <a:gridCol w="2320112"/>
                <a:gridCol w="2320112"/>
                <a:gridCol w="2320112"/>
              </a:tblGrid>
              <a:tr h="357330">
                <a:tc>
                  <a:txBody>
                    <a:bodyPr/>
                    <a:lstStyle/>
                    <a:p>
                      <a:pPr marL="0" marR="0" lvl="0" indent="0" algn="ctr" defTabSz="762000" rtl="0" eaLnBrk="1" fontAlgn="base" latinLnBrk="0" hangingPunct="1">
                        <a:lnSpc>
                          <a:spcPct val="9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rPr>
                        <a:t>Operations</a:t>
                      </a:r>
                    </a:p>
                  </a:txBody>
                  <a:tcPr marL="36000" marR="36000" marT="36000" marB="36000" anchor="ctr" horzOverflow="overflow">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9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rPr>
                        <a:t>Personnel</a:t>
                      </a:r>
                    </a:p>
                  </a:txBody>
                  <a:tcPr marL="36000" marR="36000" marT="36000" marB="3600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90000"/>
                        </a:lnSpc>
                        <a:spcBef>
                          <a:spcPts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rPr>
                        <a:t>Sales &amp; communication</a:t>
                      </a:r>
                    </a:p>
                  </a:txBody>
                  <a:tcPr marL="36000" marR="36000" marT="36000" marB="36000" anchor="ctr" horzOverflow="overflow">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2"/>
                    </a:solidFill>
                  </a:tcPr>
                </a:tc>
              </a:tr>
              <a:tr h="4031617">
                <a:tc>
                  <a:txBody>
                    <a:bodyPr/>
                    <a:lstStyle/>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Assure business-critical processes and systems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Coordination</a:t>
                      </a:r>
                      <a:r>
                        <a:rPr lang="en-GB" sz="900" b="1" kern="1200" baseline="0" dirty="0" smtClean="0">
                          <a:solidFill>
                            <a:srgbClr val="000000"/>
                          </a:solidFill>
                          <a:latin typeface="+mn-lt"/>
                          <a:ea typeface="+mn-ea"/>
                          <a:cs typeface="+mn-cs"/>
                        </a:rPr>
                        <a:t> and</a:t>
                      </a:r>
                      <a:r>
                        <a:rPr lang="en-GB" sz="900" b="1" kern="1200" dirty="0" smtClean="0">
                          <a:solidFill>
                            <a:srgbClr val="000000"/>
                          </a:solidFill>
                          <a:latin typeface="+mn-lt"/>
                          <a:ea typeface="+mn-ea"/>
                          <a:cs typeface="+mn-cs"/>
                        </a:rPr>
                        <a:t> approval </a:t>
                      </a:r>
                      <a:r>
                        <a:rPr lang="en-GB" sz="900" kern="1200" dirty="0" smtClean="0">
                          <a:solidFill>
                            <a:srgbClr val="000000"/>
                          </a:solidFill>
                          <a:latin typeface="+mn-lt"/>
                          <a:ea typeface="+mn-ea"/>
                          <a:cs typeface="+mn-cs"/>
                        </a:rPr>
                        <a:t>of the engineering teams </a:t>
                      </a:r>
                      <a:r>
                        <a:rPr lang="en-GB" sz="900" b="1" kern="1200" dirty="0" smtClean="0">
                          <a:solidFill>
                            <a:srgbClr val="000000"/>
                          </a:solidFill>
                          <a:latin typeface="+mn-lt"/>
                          <a:ea typeface="+mn-ea"/>
                          <a:cs typeface="+mn-cs"/>
                        </a:rPr>
                        <a:t>on-site</a:t>
                      </a:r>
                      <a:r>
                        <a:rPr lang="en-GB" sz="900" kern="1200" dirty="0" smtClean="0">
                          <a:solidFill>
                            <a:srgbClr val="000000"/>
                          </a:solidFill>
                          <a:latin typeface="+mn-lt"/>
                          <a:ea typeface="+mn-ea"/>
                          <a:cs typeface="+mn-cs"/>
                        </a:rPr>
                        <a:t> with overlapping customers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Harmonisations of </a:t>
                      </a:r>
                      <a:r>
                        <a:rPr lang="en-GB" sz="900" b="1" kern="1200" dirty="0" smtClean="0">
                          <a:solidFill>
                            <a:srgbClr val="000000"/>
                          </a:solidFill>
                          <a:latin typeface="+mn-lt"/>
                          <a:ea typeface="+mn-ea"/>
                          <a:cs typeface="+mn-cs"/>
                        </a:rPr>
                        <a:t>quality claim and process</a:t>
                      </a:r>
                      <a:r>
                        <a:rPr lang="en-GB" sz="900" kern="1200" dirty="0" smtClean="0">
                          <a:solidFill>
                            <a:srgbClr val="000000"/>
                          </a:solidFill>
                          <a:latin typeface="+mn-lt"/>
                          <a:ea typeface="+mn-ea"/>
                          <a:cs typeface="+mn-cs"/>
                        </a:rPr>
                        <a:t> without “laming” the organisation with new </a:t>
                      </a:r>
                      <a:r>
                        <a:rPr lang="en-GB" sz="900" kern="1200" baseline="0" dirty="0" smtClean="0">
                          <a:solidFill>
                            <a:srgbClr val="000000"/>
                          </a:solidFill>
                          <a:latin typeface="+mn-lt"/>
                          <a:ea typeface="+mn-ea"/>
                          <a:cs typeface="+mn-cs"/>
                        </a:rPr>
                        <a:t>standards </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Quick decisions </a:t>
                      </a:r>
                      <a:r>
                        <a:rPr lang="en-GB" sz="900" b="0" i="0" kern="1200" dirty="0" smtClean="0">
                          <a:solidFill>
                            <a:srgbClr val="000000"/>
                          </a:solidFill>
                          <a:latin typeface="+mn-lt"/>
                          <a:ea typeface="+mn-ea"/>
                          <a:cs typeface="+mn-cs"/>
                        </a:rPr>
                        <a:t>required for </a:t>
                      </a:r>
                      <a:r>
                        <a:rPr lang="en-GB" sz="900" kern="1200" dirty="0" smtClean="0">
                          <a:solidFill>
                            <a:srgbClr val="000000"/>
                          </a:solidFill>
                          <a:latin typeface="+mn-lt"/>
                          <a:ea typeface="+mn-ea"/>
                          <a:cs typeface="+mn-cs"/>
                        </a:rPr>
                        <a:t>(“Go/No-go“) for current projects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Location concept</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Altered management authority</a:t>
                      </a:r>
                      <a:r>
                        <a:rPr lang="en-GB" sz="900" b="1" kern="1200" baseline="0" dirty="0" smtClean="0">
                          <a:solidFill>
                            <a:srgbClr val="000000"/>
                          </a:solidFill>
                          <a:latin typeface="+mn-lt"/>
                          <a:ea typeface="+mn-ea"/>
                          <a:cs typeface="+mn-cs"/>
                        </a:rPr>
                        <a:t> </a:t>
                      </a:r>
                      <a:r>
                        <a:rPr lang="en-GB" sz="900" kern="1200" dirty="0" smtClean="0">
                          <a:solidFill>
                            <a:srgbClr val="000000"/>
                          </a:solidFill>
                          <a:latin typeface="+mn-lt"/>
                          <a:ea typeface="+mn-ea"/>
                          <a:cs typeface="+mn-cs"/>
                        </a:rPr>
                        <a:t>within the functions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”Engineering culture",</a:t>
                      </a:r>
                      <a:r>
                        <a:rPr lang="en-GB" sz="900" kern="1200" baseline="0" dirty="0" smtClean="0">
                          <a:solidFill>
                            <a:srgbClr val="000000"/>
                          </a:solidFill>
                          <a:latin typeface="+mn-lt"/>
                          <a:ea typeface="+mn-ea"/>
                          <a:cs typeface="+mn-cs"/>
                        </a:rPr>
                        <a:t> </a:t>
                      </a:r>
                      <a:r>
                        <a:rPr lang="en-GB" sz="900" b="1" kern="1200" baseline="0" dirty="0" smtClean="0">
                          <a:solidFill>
                            <a:srgbClr val="000000"/>
                          </a:solidFill>
                          <a:latin typeface="+mn-lt"/>
                          <a:ea typeface="+mn-ea"/>
                          <a:cs typeface="+mn-cs"/>
                        </a:rPr>
                        <a:t>highly sensitive</a:t>
                      </a:r>
                      <a:r>
                        <a:rPr lang="en-GB" sz="900" kern="1200" baseline="0" dirty="0" smtClean="0">
                          <a:solidFill>
                            <a:srgbClr val="000000"/>
                          </a:solidFill>
                          <a:latin typeface="+mn-lt"/>
                          <a:ea typeface="+mn-ea"/>
                          <a:cs typeface="+mn-cs"/>
                        </a:rPr>
                        <a:t> with regard to change of the working environment (e.g. uniform CAx-systems)</a:t>
                      </a:r>
                      <a:endParaRPr lang="en-GB" sz="900"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Arial" pitchFamily="34" charset="0"/>
                        <a:buChar char="■"/>
                        <a:tabLst/>
                        <a:defRPr/>
                      </a:pPr>
                      <a:endParaRPr lang="en-GB" sz="900" kern="1200" dirty="0" smtClean="0">
                        <a:solidFill>
                          <a:srgbClr val="000000"/>
                        </a:solidFill>
                        <a:latin typeface="+mn-lt"/>
                        <a:ea typeface="+mn-ea"/>
                        <a:cs typeface="+mn-cs"/>
                      </a:endParaRPr>
                    </a:p>
                  </a:txBody>
                  <a:tcPr marL="36000" marR="36000" marT="36000" marB="36000" horzOverflow="overflow">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kumimoji="0" lang="en-GB" sz="900" b="0" i="0" u="none" strike="noStrike" kern="0" cap="none" spc="0" normalizeH="0" baseline="0" noProof="0" dirty="0" smtClean="0">
                          <a:ln>
                            <a:noFill/>
                          </a:ln>
                          <a:solidFill>
                            <a:srgbClr val="000000"/>
                          </a:solidFill>
                          <a:effectLst/>
                          <a:uLnTx/>
                          <a:uFillTx/>
                          <a:latin typeface="+mn-lt"/>
                          <a:ea typeface="+mn-ea"/>
                          <a:cs typeface="+mn-cs"/>
                        </a:rPr>
                        <a:t>Integration </a:t>
                      </a:r>
                      <a:r>
                        <a:rPr kumimoji="0" lang="en-GB" sz="900" b="1" i="0" u="none" strike="noStrike" kern="0" cap="none" spc="0" normalizeH="0" baseline="0" noProof="0" dirty="0" smtClean="0">
                          <a:ln>
                            <a:noFill/>
                          </a:ln>
                          <a:solidFill>
                            <a:srgbClr val="000000"/>
                          </a:solidFill>
                          <a:effectLst/>
                          <a:uLnTx/>
                          <a:uFillTx/>
                          <a:latin typeface="+mn-lt"/>
                          <a:ea typeface="+mn-ea"/>
                          <a:cs typeface="+mn-cs"/>
                        </a:rPr>
                        <a:t>personnel management and administration</a:t>
                      </a:r>
                    </a:p>
                    <a:p>
                      <a:pPr marL="0" marR="0" lvl="1" indent="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None/>
                        <a:tabLst/>
                        <a:defRPr/>
                      </a:pPr>
                      <a:r>
                        <a:rPr kumimoji="0" lang="en-GB" sz="900" b="1" i="0" u="none" strike="noStrike" kern="0" cap="none" spc="0" normalizeH="0" baseline="0" noProof="0" dirty="0" smtClean="0">
                          <a:ln>
                            <a:noFill/>
                          </a:ln>
                          <a:solidFill>
                            <a:srgbClr val="000000"/>
                          </a:solidFill>
                          <a:effectLst/>
                          <a:uLnTx/>
                          <a:uFillTx/>
                          <a:latin typeface="+mn-lt"/>
                          <a:ea typeface="+mn-ea"/>
                          <a:cs typeface="+mn-cs"/>
                        </a:rPr>
                        <a:t>Recruiting</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kumimoji="0" lang="en-GB" sz="900" b="1" i="0" u="none" strike="noStrike" kern="1200" cap="none" spc="0" normalizeH="0" baseline="0" noProof="0" dirty="0" smtClean="0">
                          <a:ln>
                            <a:noFill/>
                          </a:ln>
                          <a:solidFill>
                            <a:srgbClr val="000000"/>
                          </a:solidFill>
                          <a:effectLst/>
                          <a:uLnTx/>
                          <a:uFillTx/>
                          <a:latin typeface="+mn-lt"/>
                          <a:ea typeface="+mn-ea"/>
                          <a:cs typeface="+mn-cs"/>
                        </a:rPr>
                        <a:t>Two employer brands in one company</a:t>
                      </a:r>
                      <a:r>
                        <a:rPr kumimoji="0" lang="en-GB" sz="900" b="0" i="0" u="none" strike="noStrike" kern="1200" cap="none" spc="0" normalizeH="0" baseline="0" noProof="0" dirty="0" smtClean="0">
                          <a:ln>
                            <a:noFill/>
                          </a:ln>
                          <a:solidFill>
                            <a:srgbClr val="000000"/>
                          </a:solidFill>
                          <a:effectLst/>
                          <a:uLnTx/>
                          <a:uFillTx/>
                          <a:latin typeface="+mn-lt"/>
                          <a:ea typeface="+mn-ea"/>
                          <a:cs typeface="+mn-cs"/>
                        </a:rPr>
                        <a:t>? External presence?</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kumimoji="0" lang="en-GB" sz="900" b="0" i="0" u="none" strike="noStrike" kern="1200" cap="none" spc="0" normalizeH="0" baseline="0" noProof="0" dirty="0" smtClean="0">
                          <a:ln>
                            <a:noFill/>
                          </a:ln>
                          <a:solidFill>
                            <a:srgbClr val="000000"/>
                          </a:solidFill>
                          <a:effectLst/>
                          <a:uLnTx/>
                          <a:uFillTx/>
                          <a:latin typeface="+mn-lt"/>
                          <a:ea typeface="+mn-ea"/>
                          <a:cs typeface="+mn-cs"/>
                          <a:sym typeface="Wingdings" pitchFamily="2" charset="2"/>
                        </a:rPr>
                        <a:t>Decision on future </a:t>
                      </a:r>
                      <a:r>
                        <a:rPr lang="en-GB" sz="900" b="1" kern="1200" dirty="0" smtClean="0">
                          <a:solidFill>
                            <a:srgbClr val="000000"/>
                          </a:solidFill>
                          <a:latin typeface="+mn-lt"/>
                          <a:ea typeface="+mn-ea"/>
                          <a:cs typeface="+mn-cs"/>
                          <a:sym typeface="Wingdings" pitchFamily="2" charset="2"/>
                        </a:rPr>
                        <a:t>recruiting</a:t>
                      </a:r>
                      <a:r>
                        <a:rPr lang="en-GB" sz="900" b="1" kern="1200" baseline="0" dirty="0" smtClean="0">
                          <a:solidFill>
                            <a:srgbClr val="000000"/>
                          </a:solidFill>
                          <a:latin typeface="+mn-lt"/>
                          <a:ea typeface="+mn-ea"/>
                          <a:cs typeface="+mn-cs"/>
                          <a:sym typeface="Wingdings" pitchFamily="2" charset="2"/>
                        </a:rPr>
                        <a:t> s</a:t>
                      </a:r>
                      <a:r>
                        <a:rPr lang="en-GB" sz="900" b="1" kern="1200" dirty="0" smtClean="0">
                          <a:solidFill>
                            <a:srgbClr val="000000"/>
                          </a:solidFill>
                          <a:latin typeface="+mn-lt"/>
                          <a:ea typeface="+mn-ea"/>
                          <a:cs typeface="+mn-cs"/>
                          <a:sym typeface="Wingdings" pitchFamily="2" charset="2"/>
                        </a:rPr>
                        <a:t>ystem</a:t>
                      </a:r>
                      <a:r>
                        <a:rPr lang="en-GB" sz="900" kern="1200" dirty="0" smtClean="0">
                          <a:solidFill>
                            <a:srgbClr val="000000"/>
                          </a:solidFill>
                          <a:latin typeface="+mn-lt"/>
                          <a:ea typeface="+mn-ea"/>
                          <a:cs typeface="+mn-cs"/>
                          <a:sym typeface="Wingdings" pitchFamily="2" charset="2"/>
                        </a:rPr>
                        <a:t> </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sym typeface="Wingdings" pitchFamily="2" charset="2"/>
                        </a:rPr>
                        <a:t>Safeguard</a:t>
                      </a:r>
                      <a:r>
                        <a:rPr lang="en-GB" sz="900" kern="1200" baseline="0" dirty="0" smtClean="0">
                          <a:solidFill>
                            <a:srgbClr val="000000"/>
                          </a:solidFill>
                          <a:latin typeface="+mn-lt"/>
                          <a:ea typeface="+mn-ea"/>
                          <a:cs typeface="+mn-cs"/>
                          <a:sym typeface="Wingdings" pitchFamily="2" charset="2"/>
                        </a:rPr>
                        <a:t> </a:t>
                      </a:r>
                      <a:r>
                        <a:rPr lang="en-GB" sz="900" b="1" kern="1200" dirty="0" smtClean="0">
                          <a:solidFill>
                            <a:srgbClr val="000000"/>
                          </a:solidFill>
                          <a:latin typeface="+mn-lt"/>
                          <a:ea typeface="+mn-ea"/>
                          <a:cs typeface="+mn-cs"/>
                          <a:sym typeface="Wingdings" pitchFamily="2" charset="2"/>
                        </a:rPr>
                        <a:t>Candidate pipeline</a:t>
                      </a:r>
                    </a:p>
                    <a:p>
                      <a:pPr marL="0" marR="0" lvl="1" indent="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None/>
                        <a:tabLst/>
                        <a:defRPr/>
                      </a:pPr>
                      <a:r>
                        <a:rPr lang="en-GB" sz="900" b="1" kern="0" dirty="0" smtClean="0">
                          <a:solidFill>
                            <a:srgbClr val="000000"/>
                          </a:solidFill>
                          <a:latin typeface="+mn-lt"/>
                        </a:rPr>
                        <a:t>Training</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sym typeface="Wingdings" pitchFamily="2" charset="2"/>
                        </a:rPr>
                        <a:t>Consolidation </a:t>
                      </a:r>
                      <a:r>
                        <a:rPr lang="en-GB" sz="900" kern="1200" dirty="0" smtClean="0">
                          <a:solidFill>
                            <a:srgbClr val="000000"/>
                          </a:solidFill>
                          <a:latin typeface="+mn-lt"/>
                          <a:ea typeface="+mn-ea"/>
                          <a:cs typeface="+mn-cs"/>
                          <a:sym typeface="Wingdings" pitchFamily="2" charset="2"/>
                        </a:rPr>
                        <a:t>of training</a:t>
                      </a:r>
                      <a:r>
                        <a:rPr lang="en-GB" sz="900" kern="1200" baseline="0" dirty="0" smtClean="0">
                          <a:solidFill>
                            <a:srgbClr val="000000"/>
                          </a:solidFill>
                          <a:latin typeface="+mn-lt"/>
                          <a:ea typeface="+mn-ea"/>
                          <a:cs typeface="+mn-cs"/>
                          <a:sym typeface="Wingdings" pitchFamily="2" charset="2"/>
                        </a:rPr>
                        <a:t> activities</a:t>
                      </a:r>
                      <a:endParaRPr lang="en-GB" sz="900" kern="1200" dirty="0" smtClean="0">
                        <a:solidFill>
                          <a:srgbClr val="000000"/>
                        </a:solidFill>
                        <a:latin typeface="+mn-lt"/>
                        <a:ea typeface="+mn-ea"/>
                        <a:cs typeface="+mn-cs"/>
                        <a:sym typeface="Wingdings" pitchFamily="2" charset="2"/>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sym typeface="Wingdings" pitchFamily="2" charset="2"/>
                        </a:rPr>
                        <a:t>"</a:t>
                      </a:r>
                      <a:r>
                        <a:rPr lang="en-GB" sz="900" b="1" kern="1200" dirty="0" smtClean="0">
                          <a:solidFill>
                            <a:schemeClr val="tx1"/>
                          </a:solidFill>
                          <a:latin typeface="+mn-lt"/>
                          <a:ea typeface="+mn-ea"/>
                          <a:cs typeface="+mn-cs"/>
                          <a:sym typeface="Wingdings" pitchFamily="2" charset="2"/>
                        </a:rPr>
                        <a:t>Best of both worlds</a:t>
                      </a:r>
                      <a:r>
                        <a:rPr lang="en-GB" sz="900" kern="1200" dirty="0" smtClean="0">
                          <a:solidFill>
                            <a:srgbClr val="000000"/>
                          </a:solidFill>
                          <a:latin typeface="+mn-lt"/>
                          <a:ea typeface="+mn-ea"/>
                          <a:cs typeface="+mn-cs"/>
                          <a:sym typeface="Wingdings" pitchFamily="2" charset="2"/>
                        </a:rPr>
                        <a:t>"</a:t>
                      </a:r>
                      <a:r>
                        <a:rPr lang="en-GB" sz="900" kern="1200" baseline="0" dirty="0" smtClean="0">
                          <a:solidFill>
                            <a:srgbClr val="000000"/>
                          </a:solidFill>
                          <a:latin typeface="+mn-lt"/>
                          <a:ea typeface="+mn-ea"/>
                          <a:cs typeface="+mn-cs"/>
                          <a:sym typeface="Wingdings" pitchFamily="2" charset="2"/>
                        </a:rPr>
                        <a:t> with regard to competence management</a:t>
                      </a:r>
                      <a:endParaRPr lang="en-GB" sz="900" kern="1200" dirty="0" smtClean="0">
                        <a:solidFill>
                          <a:srgbClr val="000000"/>
                        </a:solidFill>
                        <a:latin typeface="+mn-lt"/>
                        <a:ea typeface="+mn-ea"/>
                        <a:cs typeface="+mn-cs"/>
                        <a:sym typeface="Wingdings" pitchFamily="2" charset="2"/>
                      </a:endParaRPr>
                    </a:p>
                    <a:p>
                      <a:pPr marL="0" marR="0" lvl="1" indent="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None/>
                        <a:tabLst/>
                        <a:defRPr/>
                      </a:pPr>
                      <a:r>
                        <a:rPr lang="en-GB" sz="900" b="1" kern="0" dirty="0" smtClean="0">
                          <a:solidFill>
                            <a:srgbClr val="000000"/>
                          </a:solidFill>
                          <a:latin typeface="+mn-lt"/>
                        </a:rPr>
                        <a:t>Retention</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sym typeface="Wingdings" pitchFamily="2" charset="2"/>
                        </a:rPr>
                        <a:t>No migration </a:t>
                      </a:r>
                      <a:r>
                        <a:rPr lang="en-GB" sz="900" kern="1200" dirty="0" smtClean="0">
                          <a:solidFill>
                            <a:srgbClr val="000000"/>
                          </a:solidFill>
                          <a:latin typeface="+mn-lt"/>
                          <a:ea typeface="+mn-ea"/>
                          <a:cs typeface="+mn-cs"/>
                          <a:sym typeface="Wingdings" pitchFamily="2" charset="2"/>
                        </a:rPr>
                        <a:t>of major </a:t>
                      </a:r>
                      <a:r>
                        <a:rPr lang="en-GB" sz="900" b="1" kern="1200" dirty="0" smtClean="0">
                          <a:solidFill>
                            <a:srgbClr val="000000"/>
                          </a:solidFill>
                          <a:latin typeface="+mn-lt"/>
                          <a:ea typeface="+mn-ea"/>
                          <a:cs typeface="+mn-cs"/>
                          <a:sym typeface="Wingdings" pitchFamily="2" charset="2"/>
                        </a:rPr>
                        <a:t>knowledge bearers </a:t>
                      </a:r>
                      <a:r>
                        <a:rPr lang="en-GB" sz="900" kern="1200" dirty="0" smtClean="0">
                          <a:solidFill>
                            <a:srgbClr val="000000"/>
                          </a:solidFill>
                          <a:latin typeface="+mn-lt"/>
                          <a:ea typeface="+mn-ea"/>
                          <a:cs typeface="+mn-cs"/>
                          <a:sym typeface="Wingdings" pitchFamily="2" charset="2"/>
                        </a:rPr>
                        <a:t>&amp; talents as a result of uncertainty</a:t>
                      </a:r>
                    </a:p>
                    <a:p>
                      <a:pPr marL="0" marR="0" lvl="1" indent="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None/>
                        <a:tabLst/>
                        <a:defRPr/>
                      </a:pPr>
                      <a:r>
                        <a:rPr lang="en-GB" sz="900" b="1" kern="0" dirty="0" smtClean="0">
                          <a:solidFill>
                            <a:srgbClr val="000000"/>
                          </a:solidFill>
                          <a:latin typeface="+mn-lt"/>
                        </a:rPr>
                        <a:t>Culture</a:t>
                      </a:r>
                      <a:r>
                        <a:rPr lang="en-GB" sz="900" b="1" kern="0" baseline="0" dirty="0" smtClean="0">
                          <a:solidFill>
                            <a:srgbClr val="000000"/>
                          </a:solidFill>
                          <a:latin typeface="+mn-lt"/>
                        </a:rPr>
                        <a:t> </a:t>
                      </a:r>
                      <a:r>
                        <a:rPr lang="en-GB" sz="900" b="1" kern="0" dirty="0" smtClean="0">
                          <a:solidFill>
                            <a:srgbClr val="000000"/>
                          </a:solidFill>
                          <a:latin typeface="+mn-lt"/>
                        </a:rPr>
                        <a:t>and</a:t>
                      </a:r>
                      <a:r>
                        <a:rPr lang="en-GB" sz="900" b="1" kern="0" baseline="0" dirty="0" smtClean="0">
                          <a:solidFill>
                            <a:srgbClr val="000000"/>
                          </a:solidFill>
                          <a:latin typeface="+mn-lt"/>
                        </a:rPr>
                        <a:t> communication</a:t>
                      </a:r>
                      <a:endParaRPr lang="en-GB" sz="900" b="1" kern="0" dirty="0" smtClean="0">
                        <a:solidFill>
                          <a:srgbClr val="000000"/>
                        </a:solidFill>
                        <a:latin typeface="+mn-lt"/>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sym typeface="Wingdings" pitchFamily="2" charset="2"/>
                        </a:rPr>
                        <a:t>Different corporate cultures, frictions </a:t>
                      </a:r>
                      <a:r>
                        <a:rPr lang="en-GB" sz="900" b="0" kern="1200" dirty="0" smtClean="0">
                          <a:solidFill>
                            <a:srgbClr val="000000"/>
                          </a:solidFill>
                          <a:latin typeface="+mn-lt"/>
                          <a:ea typeface="+mn-ea"/>
                          <a:cs typeface="+mn-cs"/>
                          <a:sym typeface="Wingdings" pitchFamily="2" charset="2"/>
                        </a:rPr>
                        <a:t>in the cooperation</a:t>
                      </a:r>
                      <a:endParaRPr lang="en-GB" sz="900" kern="1200" dirty="0" smtClean="0">
                        <a:solidFill>
                          <a:srgbClr val="000000"/>
                        </a:solidFill>
                        <a:latin typeface="+mn-lt"/>
                        <a:ea typeface="+mn-ea"/>
                        <a:cs typeface="+mn-cs"/>
                        <a:sym typeface="Wingdings" pitchFamily="2" charset="2"/>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Employee communication</a:t>
                      </a:r>
                    </a:p>
                  </a:txBody>
                  <a:tcPr marL="36000" marR="36000" marT="36000" marB="3600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Management of overlapping customer relations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baseline="0" dirty="0" smtClean="0">
                          <a:solidFill>
                            <a:srgbClr val="000000"/>
                          </a:solidFill>
                          <a:latin typeface="+mn-lt"/>
                          <a:ea typeface="+mn-ea"/>
                          <a:cs typeface="+mn-cs"/>
                        </a:rPr>
                        <a:t>Avoidance of transition losses </a:t>
                      </a:r>
                      <a:r>
                        <a:rPr lang="en-GB" sz="900" kern="1200" baseline="0" dirty="0" smtClean="0">
                          <a:solidFill>
                            <a:srgbClr val="000000"/>
                          </a:solidFill>
                          <a:latin typeface="+mn-lt"/>
                          <a:ea typeface="+mn-ea"/>
                          <a:cs typeface="+mn-cs"/>
                        </a:rPr>
                        <a:t>due to excessive dominance with overlapping customers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Development of a </a:t>
                      </a:r>
                      <a:r>
                        <a:rPr lang="en-GB" sz="900" b="1" kern="1200" baseline="0" dirty="0" smtClean="0">
                          <a:solidFill>
                            <a:srgbClr val="000000"/>
                          </a:solidFill>
                          <a:latin typeface="+mn-lt"/>
                          <a:ea typeface="+mn-ea"/>
                          <a:cs typeface="+mn-cs"/>
                        </a:rPr>
                        <a:t>joint "Go-to-market” approach</a:t>
                      </a:r>
                      <a:r>
                        <a:rPr lang="en-GB" sz="900" kern="1200" baseline="0" dirty="0" smtClean="0">
                          <a:solidFill>
                            <a:srgbClr val="000000"/>
                          </a:solidFill>
                          <a:latin typeface="+mn-lt"/>
                          <a:ea typeface="+mn-ea"/>
                          <a:cs typeface="+mn-cs"/>
                        </a:rPr>
                        <a:t>, </a:t>
                      </a:r>
                      <a:r>
                        <a:rPr lang="en-GB" sz="900" kern="1200" dirty="0" smtClean="0">
                          <a:solidFill>
                            <a:srgbClr val="000000"/>
                          </a:solidFill>
                          <a:latin typeface="+mn-lt"/>
                          <a:ea typeface="+mn-ea"/>
                          <a:cs typeface="+mn-cs"/>
                        </a:rPr>
                        <a:t>clarification of brands/image (Marketing)</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External communication planning</a:t>
                      </a:r>
                      <a:r>
                        <a:rPr lang="en-GB" sz="900" kern="1200" dirty="0" smtClean="0">
                          <a:solidFill>
                            <a:srgbClr val="000000"/>
                          </a:solidFill>
                          <a:latin typeface="+mn-lt"/>
                          <a:ea typeface="+mn-ea"/>
                          <a:cs typeface="+mn-cs"/>
                        </a:rPr>
                        <a:t> to customers and the market and compiling</a:t>
                      </a:r>
                      <a:r>
                        <a:rPr lang="en-GB" sz="900" kern="1200" baseline="0" dirty="0" smtClean="0">
                          <a:solidFill>
                            <a:srgbClr val="000000"/>
                          </a:solidFill>
                          <a:latin typeface="+mn-lt"/>
                          <a:ea typeface="+mn-ea"/>
                          <a:cs typeface="+mn-cs"/>
                        </a:rPr>
                        <a:t> of content of communications</a:t>
                      </a:r>
                      <a:endParaRPr lang="en-GB" sz="900" kern="1200" dirty="0" smtClean="0">
                        <a:solidFill>
                          <a:srgbClr val="000000"/>
                        </a:solidFill>
                        <a:latin typeface="+mn-lt"/>
                        <a:ea typeface="+mn-ea"/>
                        <a:cs typeface="+mn-cs"/>
                      </a:endParaRPr>
                    </a:p>
                  </a:txBody>
                  <a:tcPr marL="36000" marR="36000" marT="36000" marB="36000" horzOverflow="overflow">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94096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Presentation of day-1 critical subjects along the relevant areas of the value chain</a:t>
            </a:r>
          </a:p>
          <a:p>
            <a:pPr lvl="2"/>
            <a:r>
              <a:rPr lang="en-US" dirty="0" smtClean="0"/>
              <a:t>Day-1 critical subjects based on outside-in analysis and lessons learned</a:t>
            </a:r>
          </a:p>
          <a:p>
            <a:pPr lvl="2"/>
            <a:r>
              <a:rPr lang="en-US" dirty="0" smtClean="0"/>
              <a:t>Overview of the project hot spots</a:t>
            </a:r>
            <a:endParaRPr lang="en-US" dirty="0"/>
          </a:p>
        </p:txBody>
      </p:sp>
      <p:sp>
        <p:nvSpPr>
          <p:cNvPr id="4" name="Titel 3"/>
          <p:cNvSpPr>
            <a:spLocks noGrp="1"/>
          </p:cNvSpPr>
          <p:nvPr>
            <p:ph type="title"/>
          </p:nvPr>
        </p:nvSpPr>
        <p:spPr/>
        <p:txBody>
          <a:bodyPr/>
          <a:lstStyle/>
          <a:p>
            <a:r>
              <a:rPr lang="en-US" dirty="0" smtClean="0"/>
              <a:t>1. How can a clear control over and smooth handling of the operations be assured? (2/5)</a:t>
            </a:r>
            <a:endParaRPr lang="en-US" dirty="0"/>
          </a:p>
        </p:txBody>
      </p:sp>
      <p:sp>
        <p:nvSpPr>
          <p:cNvPr id="3" name="Textplatzhalter 2"/>
          <p:cNvSpPr>
            <a:spLocks noGrp="1"/>
          </p:cNvSpPr>
          <p:nvPr>
            <p:ph type="body" sz="quarter" idx="12"/>
          </p:nvPr>
        </p:nvSpPr>
        <p:spPr/>
        <p:txBody>
          <a:bodyPr/>
          <a:lstStyle/>
          <a:p>
            <a:r>
              <a:rPr lang="en-US" dirty="0" smtClean="0"/>
              <a:t>Take Control</a:t>
            </a:r>
            <a:endParaRPr lang="en-US"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critical day-1 subjects (day-1 readiness) – Example of an integration in the automotive </a:t>
            </a:r>
            <a:r>
              <a:rPr lang="en-US" sz="900" kern="0" dirty="0" smtClean="0">
                <a:latin typeface="Arial" panose="020B0604020202020204" pitchFamily="34" charset="0"/>
                <a:cs typeface="Arial" panose="020B0604020202020204" pitchFamily="34" charset="0"/>
              </a:rPr>
              <a:t>sector (cont’d)</a:t>
            </a:r>
            <a:endParaRPr lang="en-US" sz="900" kern="0" dirty="0">
              <a:latin typeface="Arial" panose="020B0604020202020204" pitchFamily="34" charset="0"/>
              <a:cs typeface="Arial" panose="020B0604020202020204" pitchFamily="34" charset="0"/>
            </a:endParaRPr>
          </a:p>
        </p:txBody>
      </p:sp>
      <p:graphicFrame>
        <p:nvGraphicFramePr>
          <p:cNvPr id="7" name="Group 80"/>
          <p:cNvGraphicFramePr>
            <a:graphicFrameLocks noGrp="1"/>
          </p:cNvGraphicFramePr>
          <p:nvPr>
            <p:extLst>
              <p:ext uri="{D42A27DB-BD31-4B8C-83A1-F6EECF244321}">
                <p14:modId xmlns:p14="http://schemas.microsoft.com/office/powerpoint/2010/main" val="612936975"/>
              </p:ext>
            </p:extLst>
          </p:nvPr>
        </p:nvGraphicFramePr>
        <p:xfrm>
          <a:off x="2451099" y="1757998"/>
          <a:ext cx="6965952" cy="4388947"/>
        </p:xfrm>
        <a:graphic>
          <a:graphicData uri="http://schemas.openxmlformats.org/drawingml/2006/table">
            <a:tbl>
              <a:tblPr/>
              <a:tblGrid>
                <a:gridCol w="2321984"/>
                <a:gridCol w="2321984"/>
                <a:gridCol w="2321984"/>
              </a:tblGrid>
              <a:tr h="357330">
                <a:tc>
                  <a:txBody>
                    <a:bodyPr/>
                    <a:lstStyle/>
                    <a:p>
                      <a:pPr marL="0" marR="0" lvl="0" indent="0" algn="ctr" defTabSz="762000" rtl="0" eaLnBrk="1" fontAlgn="base" latinLnBrk="0" hangingPunct="1">
                        <a:lnSpc>
                          <a:spcPct val="100000"/>
                        </a:lnSpc>
                        <a:spcBef>
                          <a:spcPts val="600"/>
                        </a:spcBef>
                        <a:spcAft>
                          <a:spcPts val="0"/>
                        </a:spcAft>
                        <a:buClrTx/>
                        <a:buSzTx/>
                        <a:buFontTx/>
                        <a:buNone/>
                        <a:tabLst/>
                      </a:pPr>
                      <a:r>
                        <a:rPr kumimoji="0" lang="en-GB" sz="900" b="1" i="0" u="none" strike="noStrike" cap="none" normalizeH="0" baseline="0" dirty="0" smtClean="0">
                          <a:ln>
                            <a:noFill/>
                          </a:ln>
                          <a:solidFill>
                            <a:schemeClr val="bg1"/>
                          </a:solidFill>
                          <a:effectLst/>
                          <a:latin typeface="+mn-lt"/>
                        </a:rPr>
                        <a:t>Organisation, tax, legal</a:t>
                      </a:r>
                    </a:p>
                  </a:txBody>
                  <a:tcPr marL="36000" marR="36000" marT="36000" marB="36000" anchor="ctr" horzOverflow="overflow">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100000"/>
                        </a:lnSpc>
                        <a:spcBef>
                          <a:spcPts val="600"/>
                        </a:spcBef>
                        <a:spcAft>
                          <a:spcPts val="0"/>
                        </a:spcAft>
                        <a:buClrTx/>
                        <a:buSzTx/>
                        <a:buFontTx/>
                        <a:buNone/>
                        <a:tabLst/>
                      </a:pPr>
                      <a:r>
                        <a:rPr kumimoji="0" lang="en-GB" sz="900" b="1" i="0" u="none" strike="noStrike" cap="none" normalizeH="0" baseline="0" dirty="0" smtClean="0">
                          <a:ln>
                            <a:noFill/>
                          </a:ln>
                          <a:solidFill>
                            <a:schemeClr val="bg1"/>
                          </a:solidFill>
                          <a:effectLst/>
                          <a:latin typeface="+mn-lt"/>
                        </a:rPr>
                        <a:t>IT</a:t>
                      </a:r>
                    </a:p>
                  </a:txBody>
                  <a:tcPr marL="36000" marR="36000" marT="36000" marB="36000"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762000" rtl="0" eaLnBrk="1" fontAlgn="base" latinLnBrk="0" hangingPunct="1">
                        <a:lnSpc>
                          <a:spcPct val="100000"/>
                        </a:lnSpc>
                        <a:spcBef>
                          <a:spcPts val="600"/>
                        </a:spcBef>
                        <a:spcAft>
                          <a:spcPts val="0"/>
                        </a:spcAft>
                        <a:buClrTx/>
                        <a:buSzTx/>
                        <a:buFontTx/>
                        <a:buNone/>
                        <a:tabLst/>
                      </a:pPr>
                      <a:r>
                        <a:rPr kumimoji="0" lang="en-GB" sz="900" b="1" i="0" u="none" strike="noStrike" cap="none" normalizeH="0" baseline="0" dirty="0" smtClean="0">
                          <a:ln>
                            <a:noFill/>
                          </a:ln>
                          <a:solidFill>
                            <a:schemeClr val="bg1"/>
                          </a:solidFill>
                          <a:effectLst/>
                          <a:latin typeface="+mn-lt"/>
                        </a:rPr>
                        <a:t>Finance</a:t>
                      </a:r>
                    </a:p>
                  </a:txBody>
                  <a:tcPr marL="36000" marR="36000" marT="36000" marB="36000" anchor="ctr" horzOverflow="overflow">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tx2"/>
                    </a:solidFill>
                  </a:tcPr>
                </a:tc>
              </a:tr>
              <a:tr h="4031617">
                <a:tc>
                  <a:txBody>
                    <a:bodyPr/>
                    <a:lstStyle/>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Identification of</a:t>
                      </a:r>
                      <a:r>
                        <a:rPr lang="en-GB" sz="900" kern="1200" baseline="0" dirty="0" smtClean="0">
                          <a:solidFill>
                            <a:srgbClr val="000000"/>
                          </a:solidFill>
                          <a:latin typeface="+mn-lt"/>
                          <a:ea typeface="+mn-ea"/>
                          <a:cs typeface="+mn-cs"/>
                        </a:rPr>
                        <a:t> the optimal </a:t>
                      </a:r>
                      <a:r>
                        <a:rPr lang="en-GB" sz="900" b="1" kern="1200" baseline="0" dirty="0" smtClean="0">
                          <a:solidFill>
                            <a:srgbClr val="000000"/>
                          </a:solidFill>
                          <a:latin typeface="+mn-lt"/>
                          <a:ea typeface="+mn-ea"/>
                          <a:cs typeface="+mn-cs"/>
                        </a:rPr>
                        <a:t>corporate structure and legal form</a:t>
                      </a:r>
                      <a:endParaRPr lang="en-GB" sz="900" b="1"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Consideration of </a:t>
                      </a:r>
                      <a:r>
                        <a:rPr lang="en-GB" sz="900" b="1" kern="1200" baseline="0" dirty="0" smtClean="0">
                          <a:solidFill>
                            <a:srgbClr val="000000"/>
                          </a:solidFill>
                          <a:latin typeface="+mn-lt"/>
                          <a:ea typeface="+mn-ea"/>
                          <a:cs typeface="+mn-cs"/>
                        </a:rPr>
                        <a:t>co-determination issues</a:t>
                      </a:r>
                      <a:endParaRPr lang="en-GB" sz="900" b="1"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Clarification </a:t>
                      </a:r>
                      <a:r>
                        <a:rPr lang="en-GB" sz="900" b="1" kern="1200" dirty="0" smtClean="0">
                          <a:solidFill>
                            <a:srgbClr val="000000"/>
                          </a:solidFill>
                          <a:latin typeface="+mn-lt"/>
                          <a:ea typeface="+mn-ea"/>
                          <a:cs typeface="+mn-cs"/>
                        </a:rPr>
                        <a:t>of general</a:t>
                      </a:r>
                      <a:r>
                        <a:rPr lang="en-GB" sz="900" b="1" kern="1200" baseline="0" dirty="0" smtClean="0">
                          <a:solidFill>
                            <a:srgbClr val="000000"/>
                          </a:solidFill>
                          <a:latin typeface="+mn-lt"/>
                          <a:ea typeface="+mn-ea"/>
                          <a:cs typeface="+mn-cs"/>
                        </a:rPr>
                        <a:t> tax conditions</a:t>
                      </a:r>
                      <a:r>
                        <a:rPr lang="en-GB" sz="900" kern="1200" dirty="0" smtClean="0">
                          <a:solidFill>
                            <a:srgbClr val="000000"/>
                          </a:solidFill>
                          <a:latin typeface="+mn-lt"/>
                          <a:ea typeface="+mn-ea"/>
                          <a:cs typeface="+mn-cs"/>
                        </a:rPr>
                        <a:t> (national and international)</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Review/Harmonisation of</a:t>
                      </a:r>
                      <a:r>
                        <a:rPr lang="en-GB" sz="900" kern="1200" baseline="0" dirty="0" smtClean="0">
                          <a:solidFill>
                            <a:srgbClr val="000000"/>
                          </a:solidFill>
                          <a:latin typeface="+mn-lt"/>
                          <a:ea typeface="+mn-ea"/>
                          <a:cs typeface="+mn-cs"/>
                        </a:rPr>
                        <a:t> </a:t>
                      </a:r>
                      <a:r>
                        <a:rPr lang="en-GB" sz="900" b="1" kern="1200" baseline="0" dirty="0" smtClean="0">
                          <a:solidFill>
                            <a:srgbClr val="000000"/>
                          </a:solidFill>
                          <a:latin typeface="+mn-lt"/>
                          <a:ea typeface="+mn-ea"/>
                          <a:cs typeface="+mn-cs"/>
                        </a:rPr>
                        <a:t>security/ confidentiality regulations</a:t>
                      </a:r>
                      <a:endParaRPr lang="en-GB" sz="900" b="1"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Determination</a:t>
                      </a:r>
                      <a:r>
                        <a:rPr lang="en-GB" sz="900" kern="1200" baseline="0" dirty="0" smtClean="0">
                          <a:solidFill>
                            <a:srgbClr val="000000"/>
                          </a:solidFill>
                          <a:latin typeface="+mn-lt"/>
                          <a:ea typeface="+mn-ea"/>
                          <a:cs typeface="+mn-cs"/>
                        </a:rPr>
                        <a:t> of </a:t>
                      </a:r>
                      <a:r>
                        <a:rPr lang="en-GB" sz="900" b="1" kern="1200" baseline="0" dirty="0" smtClean="0">
                          <a:solidFill>
                            <a:srgbClr val="000000"/>
                          </a:solidFill>
                          <a:latin typeface="+mn-lt"/>
                          <a:ea typeface="+mn-ea"/>
                          <a:cs typeface="+mn-cs"/>
                        </a:rPr>
                        <a:t>organisational structure</a:t>
                      </a:r>
                      <a:r>
                        <a:rPr lang="en-GB" sz="900" kern="1200" baseline="0" dirty="0" smtClean="0">
                          <a:solidFill>
                            <a:srgbClr val="000000"/>
                          </a:solidFill>
                          <a:latin typeface="+mn-lt"/>
                          <a:ea typeface="+mn-ea"/>
                          <a:cs typeface="+mn-cs"/>
                        </a:rPr>
                        <a:t> (interim, target)</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baseline="0" dirty="0" smtClean="0">
                          <a:solidFill>
                            <a:srgbClr val="000000"/>
                          </a:solidFill>
                          <a:latin typeface="+mn-lt"/>
                          <a:ea typeface="+mn-ea"/>
                          <a:cs typeface="+mn-cs"/>
                        </a:rPr>
                        <a:t>Headquarter location</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Harmonisation of </a:t>
                      </a:r>
                      <a:r>
                        <a:rPr lang="en-GB" sz="900" b="1" kern="1200" dirty="0" smtClean="0">
                          <a:solidFill>
                            <a:srgbClr val="000000"/>
                          </a:solidFill>
                          <a:latin typeface="+mn-lt"/>
                          <a:ea typeface="+mn-ea"/>
                          <a:cs typeface="+mn-cs"/>
                        </a:rPr>
                        <a:t>contract mgmt.</a:t>
                      </a:r>
                      <a:r>
                        <a:rPr lang="en-GB" sz="900" kern="1200" dirty="0" smtClean="0">
                          <a:solidFill>
                            <a:srgbClr val="000000"/>
                          </a:solidFill>
                          <a:latin typeface="+mn-lt"/>
                          <a:ea typeface="+mn-ea"/>
                          <a:cs typeface="+mn-cs"/>
                        </a:rPr>
                        <a:t>, GTC, etc.</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Harmonisation of </a:t>
                      </a:r>
                      <a:r>
                        <a:rPr lang="en-GB" sz="900" b="1" kern="1200" baseline="0" dirty="0" smtClean="0">
                          <a:solidFill>
                            <a:srgbClr val="000000"/>
                          </a:solidFill>
                          <a:latin typeface="+mn-lt"/>
                          <a:ea typeface="+mn-ea"/>
                          <a:cs typeface="+mn-cs"/>
                        </a:rPr>
                        <a:t>patent applications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Contract</a:t>
                      </a:r>
                      <a:r>
                        <a:rPr lang="en-GB" sz="900" b="1" kern="1200" baseline="0" dirty="0" smtClean="0">
                          <a:solidFill>
                            <a:srgbClr val="000000"/>
                          </a:solidFill>
                          <a:latin typeface="+mn-lt"/>
                          <a:ea typeface="+mn-ea"/>
                          <a:cs typeface="+mn-cs"/>
                        </a:rPr>
                        <a:t> conversions </a:t>
                      </a:r>
                      <a:r>
                        <a:rPr lang="en-GB" sz="900" kern="1200" dirty="0" smtClean="0">
                          <a:solidFill>
                            <a:srgbClr val="000000"/>
                          </a:solidFill>
                          <a:latin typeface="+mn-lt"/>
                          <a:ea typeface="+mn-ea"/>
                          <a:cs typeface="+mn-cs"/>
                        </a:rPr>
                        <a:t>(customers, suppliers)</a:t>
                      </a:r>
                    </a:p>
                  </a:txBody>
                  <a:tcPr marL="36000" marR="36000" marT="36000" marB="36000" horzOverflow="overflow">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Identification</a:t>
                      </a:r>
                      <a:r>
                        <a:rPr lang="en-GB" sz="900" kern="1200" baseline="0" dirty="0" smtClean="0">
                          <a:solidFill>
                            <a:srgbClr val="000000"/>
                          </a:solidFill>
                          <a:latin typeface="+mn-lt"/>
                          <a:ea typeface="+mn-ea"/>
                          <a:cs typeface="+mn-cs"/>
                        </a:rPr>
                        <a:t> of critical IT-applications, high </a:t>
                      </a:r>
                      <a:r>
                        <a:rPr lang="en-GB" sz="900" b="1" kern="1200" dirty="0" smtClean="0">
                          <a:solidFill>
                            <a:srgbClr val="000000"/>
                          </a:solidFill>
                          <a:latin typeface="+mn-lt"/>
                          <a:ea typeface="+mn-ea"/>
                          <a:cs typeface="+mn-cs"/>
                        </a:rPr>
                        <a:t>dependency of business </a:t>
                      </a:r>
                      <a:r>
                        <a:rPr lang="en-GB" sz="900" kern="1200" dirty="0" smtClean="0">
                          <a:solidFill>
                            <a:srgbClr val="000000"/>
                          </a:solidFill>
                          <a:latin typeface="+mn-lt"/>
                          <a:ea typeface="+mn-ea"/>
                          <a:cs typeface="+mn-cs"/>
                        </a:rPr>
                        <a:t>on a functioning IT</a:t>
                      </a:r>
                      <a:r>
                        <a:rPr lang="en-GB" sz="900" kern="1200" baseline="0" dirty="0" smtClean="0">
                          <a:solidFill>
                            <a:srgbClr val="000000"/>
                          </a:solidFill>
                          <a:latin typeface="+mn-lt"/>
                          <a:ea typeface="+mn-ea"/>
                          <a:cs typeface="+mn-cs"/>
                        </a:rPr>
                        <a:t> (e.g.</a:t>
                      </a:r>
                      <a:r>
                        <a:rPr lang="en-GB" sz="900" kern="1200" dirty="0" smtClean="0">
                          <a:solidFill>
                            <a:srgbClr val="000000"/>
                          </a:solidFill>
                          <a:latin typeface="+mn-lt"/>
                          <a:ea typeface="+mn-ea"/>
                          <a:cs typeface="+mn-cs"/>
                        </a:rPr>
                        <a:t> CAx licenses)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Analysis and assessment of </a:t>
                      </a:r>
                      <a:r>
                        <a:rPr lang="en-GB" sz="900" b="1" kern="1200" dirty="0" smtClean="0">
                          <a:solidFill>
                            <a:srgbClr val="000000"/>
                          </a:solidFill>
                          <a:latin typeface="+mn-lt"/>
                          <a:ea typeface="+mn-ea"/>
                          <a:cs typeface="+mn-cs"/>
                        </a:rPr>
                        <a:t>IT landscape and planning </a:t>
                      </a:r>
                      <a:r>
                        <a:rPr lang="en-GB" sz="900" b="0" kern="1200" dirty="0" smtClean="0">
                          <a:solidFill>
                            <a:srgbClr val="000000"/>
                          </a:solidFill>
                          <a:latin typeface="+mn-lt"/>
                          <a:ea typeface="+mn-ea"/>
                          <a:cs typeface="+mn-cs"/>
                        </a:rPr>
                        <a:t>of the two companies </a:t>
                      </a:r>
                      <a:r>
                        <a:rPr lang="en-GB" sz="900" b="0" kern="1200" baseline="0" dirty="0" smtClean="0">
                          <a:solidFill>
                            <a:srgbClr val="000000"/>
                          </a:solidFill>
                          <a:latin typeface="+mn-lt"/>
                          <a:ea typeface="+mn-ea"/>
                          <a:cs typeface="+mn-cs"/>
                        </a:rPr>
                        <a:t>(e.g. standard-like SAP-solution at ENZO)</a:t>
                      </a:r>
                      <a:endParaRPr lang="en-GB" sz="900" b="0"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Determination of</a:t>
                      </a:r>
                      <a:r>
                        <a:rPr lang="en-GB" sz="900" kern="1200" baseline="0" dirty="0" smtClean="0">
                          <a:solidFill>
                            <a:srgbClr val="000000"/>
                          </a:solidFill>
                          <a:latin typeface="+mn-lt"/>
                          <a:ea typeface="+mn-ea"/>
                          <a:cs typeface="+mn-cs"/>
                        </a:rPr>
                        <a:t> the</a:t>
                      </a:r>
                      <a:r>
                        <a:rPr lang="en-GB" sz="900" kern="1200" dirty="0" smtClean="0">
                          <a:solidFill>
                            <a:srgbClr val="000000"/>
                          </a:solidFill>
                          <a:latin typeface="+mn-lt"/>
                          <a:ea typeface="+mn-ea"/>
                          <a:cs typeface="+mn-cs"/>
                        </a:rPr>
                        <a:t> </a:t>
                      </a:r>
                      <a:r>
                        <a:rPr lang="en-GB" sz="900" b="1" kern="1200" dirty="0" smtClean="0">
                          <a:solidFill>
                            <a:srgbClr val="000000"/>
                          </a:solidFill>
                          <a:latin typeface="+mn-lt"/>
                          <a:ea typeface="+mn-ea"/>
                          <a:cs typeface="+mn-cs"/>
                        </a:rPr>
                        <a:t>IT</a:t>
                      </a:r>
                      <a:r>
                        <a:rPr lang="en-GB" sz="900" b="1" kern="1200" baseline="0" dirty="0" smtClean="0">
                          <a:solidFill>
                            <a:srgbClr val="000000"/>
                          </a:solidFill>
                          <a:latin typeface="+mn-lt"/>
                          <a:ea typeface="+mn-ea"/>
                          <a:cs typeface="+mn-cs"/>
                        </a:rPr>
                        <a:t> </a:t>
                      </a:r>
                      <a:r>
                        <a:rPr lang="en-GB" sz="900" b="1" kern="1200" dirty="0" smtClean="0">
                          <a:solidFill>
                            <a:srgbClr val="000000"/>
                          </a:solidFill>
                          <a:latin typeface="+mn-lt"/>
                          <a:ea typeface="+mn-ea"/>
                          <a:cs typeface="+mn-cs"/>
                        </a:rPr>
                        <a:t>integration</a:t>
                      </a:r>
                      <a:r>
                        <a:rPr lang="en-GB" sz="900" b="1" kern="1200" baseline="0" dirty="0" smtClean="0">
                          <a:solidFill>
                            <a:srgbClr val="000000"/>
                          </a:solidFill>
                          <a:latin typeface="+mn-lt"/>
                          <a:ea typeface="+mn-ea"/>
                          <a:cs typeface="+mn-cs"/>
                        </a:rPr>
                        <a:t> </a:t>
                      </a:r>
                      <a:r>
                        <a:rPr lang="en-GB" sz="900" b="1" kern="1200" dirty="0" smtClean="0">
                          <a:solidFill>
                            <a:srgbClr val="000000"/>
                          </a:solidFill>
                          <a:latin typeface="+mn-lt"/>
                          <a:ea typeface="+mn-ea"/>
                          <a:cs typeface="+mn-cs"/>
                        </a:rPr>
                        <a:t>strategy</a:t>
                      </a:r>
                      <a:r>
                        <a:rPr lang="en-GB" sz="900" kern="1200" dirty="0" smtClean="0">
                          <a:solidFill>
                            <a:srgbClr val="000000"/>
                          </a:solidFill>
                          <a:latin typeface="+mn-lt"/>
                          <a:ea typeface="+mn-ea"/>
                          <a:cs typeface="+mn-cs"/>
                        </a:rPr>
                        <a:t> </a:t>
                      </a:r>
                      <a:r>
                        <a:rPr lang="en-GB" sz="900" b="0" kern="1200" dirty="0" smtClean="0">
                          <a:solidFill>
                            <a:srgbClr val="000000"/>
                          </a:solidFill>
                          <a:latin typeface="+mn-lt"/>
                          <a:ea typeface="+mn-ea"/>
                          <a:cs typeface="+mn-cs"/>
                        </a:rPr>
                        <a:t>(”</a:t>
                      </a:r>
                      <a:r>
                        <a:rPr lang="en-GB" sz="900" b="0" dirty="0" smtClean="0">
                          <a:solidFill>
                            <a:srgbClr val="000000"/>
                          </a:solidFill>
                          <a:latin typeface="+mn-lt"/>
                          <a:ea typeface="ＭＳ Ｐゴシック" pitchFamily="34" charset="-128"/>
                        </a:rPr>
                        <a:t>pragmatic, </a:t>
                      </a:r>
                      <a:r>
                        <a:rPr lang="en-GB" sz="900" b="1" dirty="0" smtClean="0">
                          <a:solidFill>
                            <a:srgbClr val="000000"/>
                          </a:solidFill>
                          <a:latin typeface="+mn-lt"/>
                          <a:ea typeface="ＭＳ Ｐゴシック" pitchFamily="34" charset="-128"/>
                        </a:rPr>
                        <a:t>cost-optimised</a:t>
                      </a:r>
                      <a:r>
                        <a:rPr lang="en-GB" sz="900" b="0" dirty="0" smtClean="0">
                          <a:solidFill>
                            <a:srgbClr val="000000"/>
                          </a:solidFill>
                          <a:latin typeface="+mn-lt"/>
                          <a:ea typeface="ＭＳ Ｐゴシック" pitchFamily="34" charset="-128"/>
                        </a:rPr>
                        <a:t> IT integration</a:t>
                      </a:r>
                      <a:r>
                        <a:rPr lang="en-GB" sz="900" b="0" kern="1200" dirty="0" smtClean="0">
                          <a:solidFill>
                            <a:srgbClr val="000000"/>
                          </a:solidFill>
                          <a:latin typeface="+mn-lt"/>
                          <a:ea typeface="+mn-ea"/>
                          <a:cs typeface="+mn-cs"/>
                        </a:rPr>
                        <a:t>"),</a:t>
                      </a:r>
                      <a:r>
                        <a:rPr lang="en-GB" sz="900" b="0" kern="1200" baseline="0" dirty="0" smtClean="0">
                          <a:solidFill>
                            <a:srgbClr val="000000"/>
                          </a:solidFill>
                          <a:latin typeface="+mn-lt"/>
                          <a:ea typeface="+mn-ea"/>
                          <a:cs typeface="+mn-cs"/>
                        </a:rPr>
                        <a:t> e.g.</a:t>
                      </a:r>
                    </a:p>
                    <a:p>
                      <a:pPr marL="360000" marR="0" lvl="2" indent="-144000" algn="l" defTabSz="914400" rtl="0" eaLnBrk="1" fontAlgn="base" latinLnBrk="0" hangingPunct="1">
                        <a:lnSpc>
                          <a:spcPct val="100000"/>
                        </a:lnSpc>
                        <a:spcBef>
                          <a:spcPts val="600"/>
                        </a:spcBef>
                        <a:spcAft>
                          <a:spcPts val="0"/>
                        </a:spcAft>
                        <a:buClr>
                          <a:schemeClr val="tx2"/>
                        </a:buClr>
                        <a:buSzPct val="100000"/>
                        <a:buFont typeface="Symbol" panose="05050102010706020507" pitchFamily="18" charset="2"/>
                        <a:buChar char="-"/>
                        <a:tabLst/>
                        <a:defRPr/>
                      </a:pPr>
                      <a:r>
                        <a:rPr lang="en-GB" sz="900" b="1" kern="1200" dirty="0" smtClean="0">
                          <a:solidFill>
                            <a:srgbClr val="000000"/>
                          </a:solidFill>
                          <a:latin typeface="+mn-lt"/>
                          <a:ea typeface="+mn-ea"/>
                          <a:cs typeface="+mn-cs"/>
                        </a:rPr>
                        <a:t>Synergies</a:t>
                      </a:r>
                      <a:r>
                        <a:rPr lang="en-GB" sz="900" b="0" kern="1200" dirty="0" smtClean="0">
                          <a:solidFill>
                            <a:srgbClr val="000000"/>
                          </a:solidFill>
                          <a:latin typeface="+mn-lt"/>
                          <a:ea typeface="+mn-ea"/>
                          <a:cs typeface="+mn-cs"/>
                        </a:rPr>
                        <a:t> (license acquisition, …) </a:t>
                      </a:r>
                    </a:p>
                    <a:p>
                      <a:pPr marL="360000" marR="0" lvl="2" indent="-144000" algn="l" defTabSz="914400" rtl="0" eaLnBrk="1" fontAlgn="base" latinLnBrk="0" hangingPunct="1">
                        <a:lnSpc>
                          <a:spcPct val="100000"/>
                        </a:lnSpc>
                        <a:spcBef>
                          <a:spcPts val="600"/>
                        </a:spcBef>
                        <a:spcAft>
                          <a:spcPts val="0"/>
                        </a:spcAft>
                        <a:buClr>
                          <a:schemeClr val="tx2"/>
                        </a:buClr>
                        <a:buSzPct val="100000"/>
                        <a:buFont typeface="Symbol" panose="05050102010706020507" pitchFamily="18" charset="2"/>
                        <a:buChar char="-"/>
                        <a:tabLst/>
                        <a:defRPr/>
                      </a:pPr>
                      <a:r>
                        <a:rPr lang="en-GB" sz="900" b="0" kern="1200" baseline="0" dirty="0" smtClean="0">
                          <a:solidFill>
                            <a:schemeClr val="tx1"/>
                          </a:solidFill>
                          <a:latin typeface="+mn-lt"/>
                          <a:ea typeface="+mn-ea"/>
                          <a:cs typeface="+mn-cs"/>
                        </a:rPr>
                        <a:t>Check</a:t>
                      </a:r>
                      <a:r>
                        <a:rPr lang="en-GB" sz="900" b="1" dirty="0" smtClean="0">
                          <a:latin typeface="+mn-lt"/>
                        </a:rPr>
                        <a:t> usability of jEDWIN</a:t>
                      </a:r>
                      <a:r>
                        <a:rPr lang="en-GB" sz="900" b="0" baseline="0" dirty="0" smtClean="0">
                          <a:latin typeface="+mn-lt"/>
                        </a:rPr>
                        <a:t> </a:t>
                      </a:r>
                      <a:r>
                        <a:rPr lang="en-GB" sz="900" b="0" dirty="0" smtClean="0">
                          <a:latin typeface="+mn-lt"/>
                        </a:rPr>
                        <a:t>IT administration tool for</a:t>
                      </a:r>
                      <a:r>
                        <a:rPr lang="en-GB" sz="900" b="0" baseline="0" dirty="0" smtClean="0">
                          <a:latin typeface="+mn-lt"/>
                        </a:rPr>
                        <a:t> RACE</a:t>
                      </a:r>
                    </a:p>
                    <a:p>
                      <a:pPr marL="360000" marR="0" lvl="2" indent="-144000" algn="l" defTabSz="914400" rtl="0" eaLnBrk="1" fontAlgn="base" latinLnBrk="0" hangingPunct="1">
                        <a:lnSpc>
                          <a:spcPct val="100000"/>
                        </a:lnSpc>
                        <a:spcBef>
                          <a:spcPts val="600"/>
                        </a:spcBef>
                        <a:spcAft>
                          <a:spcPts val="0"/>
                        </a:spcAft>
                        <a:buClr>
                          <a:schemeClr val="tx2"/>
                        </a:buClr>
                        <a:buSzPct val="100000"/>
                        <a:buFont typeface="Symbol" panose="05050102010706020507" pitchFamily="18" charset="2"/>
                        <a:buChar char="-"/>
                        <a:tabLst/>
                        <a:defRPr/>
                      </a:pPr>
                      <a:r>
                        <a:rPr lang="en-GB" sz="900" b="1" dirty="0" smtClean="0">
                          <a:latin typeface="+mn-lt"/>
                        </a:rPr>
                        <a:t>IT</a:t>
                      </a:r>
                      <a:r>
                        <a:rPr lang="en-GB" sz="900" b="1" baseline="0" dirty="0" smtClean="0">
                          <a:latin typeface="+mn-lt"/>
                        </a:rPr>
                        <a:t> </a:t>
                      </a:r>
                      <a:r>
                        <a:rPr lang="en-GB" sz="900" b="1" dirty="0" smtClean="0">
                          <a:latin typeface="+mn-lt"/>
                        </a:rPr>
                        <a:t>technical</a:t>
                      </a:r>
                      <a:r>
                        <a:rPr lang="en-GB" sz="900" b="1" baseline="0" dirty="0" smtClean="0">
                          <a:latin typeface="+mn-lt"/>
                        </a:rPr>
                        <a:t> connection of RACE locations </a:t>
                      </a:r>
                      <a:r>
                        <a:rPr lang="en-GB" sz="900" b="0" baseline="0" dirty="0" smtClean="0">
                          <a:latin typeface="+mn-lt"/>
                        </a:rPr>
                        <a:t>via ENZO VPN-structure</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kumimoji="0" lang="en-GB" sz="900" b="0" i="0" u="none" strike="noStrike" kern="1200" cap="none" spc="0" normalizeH="0" baseline="0" noProof="0" dirty="0" smtClean="0">
                          <a:ln>
                            <a:noFill/>
                          </a:ln>
                          <a:solidFill>
                            <a:srgbClr val="000000"/>
                          </a:solidFill>
                          <a:effectLst/>
                          <a:uLnTx/>
                          <a:uFillTx/>
                          <a:latin typeface="+mn-lt"/>
                          <a:ea typeface="+mn-ea"/>
                          <a:cs typeface="+mn-cs"/>
                        </a:rPr>
                        <a:t>Very tight </a:t>
                      </a:r>
                      <a:r>
                        <a:rPr kumimoji="0" lang="en-GB" sz="900" b="1" i="0" u="none" strike="noStrike" kern="1200" cap="none" spc="0" normalizeH="0" baseline="0" noProof="0" dirty="0" smtClean="0">
                          <a:ln>
                            <a:noFill/>
                          </a:ln>
                          <a:solidFill>
                            <a:srgbClr val="000000"/>
                          </a:solidFill>
                          <a:effectLst/>
                          <a:uLnTx/>
                          <a:uFillTx/>
                          <a:latin typeface="+mn-lt"/>
                          <a:ea typeface="+mn-ea"/>
                          <a:cs typeface="+mn-cs"/>
                        </a:rPr>
                        <a:t>IT cost controls</a:t>
                      </a:r>
                      <a:endParaRPr lang="en-GB" sz="900" b="0" dirty="0" smtClean="0">
                        <a:latin typeface="+mn-lt"/>
                      </a:endParaRPr>
                    </a:p>
                  </a:txBody>
                  <a:tcPr marL="36000" marR="36000" marT="36000" marB="3600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Determination</a:t>
                      </a:r>
                      <a:r>
                        <a:rPr lang="en-GB" sz="900" kern="1200" baseline="0" dirty="0" smtClean="0">
                          <a:solidFill>
                            <a:srgbClr val="000000"/>
                          </a:solidFill>
                          <a:latin typeface="+mn-lt"/>
                          <a:ea typeface="+mn-ea"/>
                          <a:cs typeface="+mn-cs"/>
                        </a:rPr>
                        <a:t> of guidelines for future </a:t>
                      </a:r>
                      <a:r>
                        <a:rPr lang="en-GB" sz="900" b="1" kern="1200" dirty="0" smtClean="0">
                          <a:solidFill>
                            <a:srgbClr val="000000"/>
                          </a:solidFill>
                          <a:latin typeface="+mn-lt"/>
                          <a:ea typeface="+mn-ea"/>
                          <a:cs typeface="+mn-cs"/>
                        </a:rPr>
                        <a:t>reporting structure</a:t>
                      </a:r>
                      <a:r>
                        <a:rPr lang="en-GB" sz="900" kern="1200" dirty="0" smtClean="0">
                          <a:solidFill>
                            <a:srgbClr val="000000"/>
                          </a:solidFill>
                          <a:latin typeface="+mn-lt"/>
                          <a:ea typeface="+mn-ea"/>
                          <a:cs typeface="+mn-cs"/>
                        </a:rPr>
                        <a:t> amongst others</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b="1" kern="1200" dirty="0" smtClean="0">
                          <a:solidFill>
                            <a:srgbClr val="000000"/>
                          </a:solidFill>
                          <a:latin typeface="+mn-lt"/>
                          <a:ea typeface="+mn-ea"/>
                          <a:cs typeface="+mn-cs"/>
                        </a:rPr>
                        <a:t>(Balance sheet)</a:t>
                      </a:r>
                      <a:r>
                        <a:rPr lang="en-GB" sz="900" b="1" kern="1200" baseline="0" dirty="0" smtClean="0">
                          <a:solidFill>
                            <a:srgbClr val="000000"/>
                          </a:solidFill>
                          <a:latin typeface="+mn-lt"/>
                          <a:ea typeface="+mn-ea"/>
                          <a:cs typeface="+mn-cs"/>
                        </a:rPr>
                        <a:t> handling of the carved-out units</a:t>
                      </a:r>
                      <a:endParaRPr lang="en-GB" sz="900" b="1"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Harmonise </a:t>
                      </a:r>
                      <a:r>
                        <a:rPr lang="en-GB" sz="900" b="1" kern="1200" dirty="0" smtClean="0">
                          <a:solidFill>
                            <a:srgbClr val="000000"/>
                          </a:solidFill>
                          <a:latin typeface="+mn-lt"/>
                          <a:ea typeface="+mn-ea"/>
                          <a:cs typeface="+mn-cs"/>
                        </a:rPr>
                        <a:t>business materials </a:t>
                      </a:r>
                      <a:r>
                        <a:rPr lang="en-GB" sz="900" kern="1200" dirty="0" smtClean="0">
                          <a:solidFill>
                            <a:srgbClr val="000000"/>
                          </a:solidFill>
                          <a:latin typeface="+mn-lt"/>
                          <a:ea typeface="+mn-ea"/>
                          <a:cs typeface="+mn-cs"/>
                        </a:rPr>
                        <a:t>(pre-printed</a:t>
                      </a:r>
                      <a:r>
                        <a:rPr lang="en-GB" sz="900" kern="1200" baseline="0" dirty="0" smtClean="0">
                          <a:solidFill>
                            <a:srgbClr val="000000"/>
                          </a:solidFill>
                          <a:latin typeface="+mn-lt"/>
                          <a:ea typeface="+mn-ea"/>
                          <a:cs typeface="+mn-cs"/>
                        </a:rPr>
                        <a:t> material</a:t>
                      </a:r>
                      <a:r>
                        <a:rPr lang="en-GB" sz="900" kern="1200" dirty="0" smtClean="0">
                          <a:solidFill>
                            <a:srgbClr val="000000"/>
                          </a:solidFill>
                          <a:latin typeface="+mn-lt"/>
                          <a:ea typeface="+mn-ea"/>
                          <a:cs typeface="+mn-cs"/>
                        </a:rPr>
                        <a:t>,</a:t>
                      </a:r>
                      <a:r>
                        <a:rPr lang="en-GB" sz="900" kern="1200" baseline="0" dirty="0" smtClean="0">
                          <a:solidFill>
                            <a:srgbClr val="000000"/>
                          </a:solidFill>
                          <a:latin typeface="+mn-lt"/>
                          <a:ea typeface="+mn-ea"/>
                          <a:cs typeface="+mn-cs"/>
                        </a:rPr>
                        <a:t> forms)</a:t>
                      </a:r>
                      <a:endParaRPr lang="en-GB" sz="900"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Clarification</a:t>
                      </a:r>
                      <a:r>
                        <a:rPr lang="en-GB" sz="900" kern="1200" baseline="0" dirty="0" smtClean="0">
                          <a:solidFill>
                            <a:srgbClr val="000000"/>
                          </a:solidFill>
                          <a:latin typeface="+mn-lt"/>
                          <a:ea typeface="+mn-ea"/>
                          <a:cs typeface="+mn-cs"/>
                        </a:rPr>
                        <a:t> and assurance of </a:t>
                      </a:r>
                      <a:r>
                        <a:rPr lang="en-GB" sz="900" kern="1200" dirty="0" smtClean="0">
                          <a:solidFill>
                            <a:srgbClr val="000000"/>
                          </a:solidFill>
                          <a:latin typeface="+mn-lt"/>
                          <a:ea typeface="+mn-ea"/>
                          <a:cs typeface="+mn-cs"/>
                        </a:rPr>
                        <a:t>”</a:t>
                      </a:r>
                      <a:r>
                        <a:rPr lang="en-GB" sz="900" b="1" kern="1200" dirty="0" smtClean="0">
                          <a:solidFill>
                            <a:srgbClr val="000000"/>
                          </a:solidFill>
                          <a:latin typeface="+mn-lt"/>
                          <a:ea typeface="+mn-ea"/>
                          <a:cs typeface="+mn-cs"/>
                        </a:rPr>
                        <a:t>combined financial statement</a:t>
                      </a:r>
                      <a:r>
                        <a:rPr lang="en-GB" sz="900" kern="1200" dirty="0" smtClean="0">
                          <a:solidFill>
                            <a:srgbClr val="000000"/>
                          </a:solidFill>
                          <a:latin typeface="+mn-lt"/>
                          <a:ea typeface="+mn-ea"/>
                          <a:cs typeface="+mn-cs"/>
                        </a:rPr>
                        <a:t>"</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Integration of</a:t>
                      </a:r>
                      <a:r>
                        <a:rPr lang="en-GB" sz="900" kern="1200" baseline="0" dirty="0" smtClean="0">
                          <a:solidFill>
                            <a:srgbClr val="000000"/>
                          </a:solidFill>
                          <a:latin typeface="+mn-lt"/>
                          <a:ea typeface="+mn-ea"/>
                          <a:cs typeface="+mn-cs"/>
                        </a:rPr>
                        <a:t> </a:t>
                      </a:r>
                      <a:r>
                        <a:rPr lang="en-GB" sz="900" b="1" kern="1200" baseline="0" dirty="0" smtClean="0">
                          <a:solidFill>
                            <a:srgbClr val="000000"/>
                          </a:solidFill>
                          <a:latin typeface="+mn-lt"/>
                          <a:ea typeface="+mn-ea"/>
                          <a:cs typeface="+mn-cs"/>
                        </a:rPr>
                        <a:t>financial administration </a:t>
                      </a:r>
                      <a:r>
                        <a:rPr lang="en-GB" sz="900" kern="1200" baseline="0" dirty="0" smtClean="0">
                          <a:solidFill>
                            <a:srgbClr val="000000"/>
                          </a:solidFill>
                          <a:latin typeface="+mn-lt"/>
                          <a:ea typeface="+mn-ea"/>
                          <a:cs typeface="+mn-cs"/>
                        </a:rPr>
                        <a:t>(accounting, etc.)</a:t>
                      </a:r>
                      <a:endParaRPr lang="en-GB" sz="900" kern="1200" dirty="0" smtClean="0">
                        <a:solidFill>
                          <a:srgbClr val="000000"/>
                        </a:solidFill>
                        <a:latin typeface="+mn-lt"/>
                        <a:ea typeface="+mn-ea"/>
                        <a:cs typeface="+mn-cs"/>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dirty="0" smtClean="0">
                          <a:latin typeface="+mn-lt"/>
                        </a:rPr>
                        <a:t>Stipulation of the </a:t>
                      </a:r>
                      <a:r>
                        <a:rPr lang="en-GB" sz="900" b="1" dirty="0" smtClean="0">
                          <a:latin typeface="+mn-lt"/>
                        </a:rPr>
                        <a:t>cost-centre</a:t>
                      </a:r>
                      <a:r>
                        <a:rPr lang="en-GB" sz="900" b="1" baseline="0" dirty="0" smtClean="0">
                          <a:latin typeface="+mn-lt"/>
                        </a:rPr>
                        <a:t> structure</a:t>
                      </a:r>
                      <a:endParaRPr lang="en-GB" sz="900" dirty="0" smtClean="0">
                        <a:latin typeface="+mn-lt"/>
                      </a:endParaRP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Assure </a:t>
                      </a:r>
                      <a:r>
                        <a:rPr lang="en-GB" sz="900" b="1" kern="1200" dirty="0" smtClean="0">
                          <a:solidFill>
                            <a:srgbClr val="000000"/>
                          </a:solidFill>
                          <a:latin typeface="+mn-lt"/>
                          <a:ea typeface="+mn-ea"/>
                          <a:cs typeface="+mn-cs"/>
                        </a:rPr>
                        <a:t>liquidity</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Harmonise and establish</a:t>
                      </a:r>
                      <a:r>
                        <a:rPr lang="en-GB" sz="900" kern="1200" baseline="0" dirty="0" smtClean="0">
                          <a:solidFill>
                            <a:srgbClr val="000000"/>
                          </a:solidFill>
                          <a:latin typeface="+mn-lt"/>
                          <a:ea typeface="+mn-ea"/>
                          <a:cs typeface="+mn-cs"/>
                        </a:rPr>
                        <a:t> </a:t>
                      </a:r>
                      <a:r>
                        <a:rPr lang="en-GB" sz="900" b="1" kern="1200" baseline="0" dirty="0" smtClean="0">
                          <a:solidFill>
                            <a:srgbClr val="000000"/>
                          </a:solidFill>
                          <a:latin typeface="+mn-lt"/>
                          <a:ea typeface="+mn-ea"/>
                          <a:cs typeface="+mn-cs"/>
                        </a:rPr>
                        <a:t>governance systems that are capital market capable</a:t>
                      </a:r>
                    </a:p>
                    <a:p>
                      <a:pPr marL="216000" marR="0" lvl="1" indent="-216000" algn="l" defTabSz="9144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900" kern="1200" dirty="0" smtClean="0">
                          <a:solidFill>
                            <a:srgbClr val="000000"/>
                          </a:solidFill>
                          <a:latin typeface="+mn-lt"/>
                          <a:ea typeface="+mn-ea"/>
                          <a:cs typeface="+mn-cs"/>
                        </a:rPr>
                        <a:t>Harmonise </a:t>
                      </a:r>
                      <a:r>
                        <a:rPr lang="en-GB" sz="900" b="1" i="0" kern="1200" dirty="0" smtClean="0">
                          <a:solidFill>
                            <a:srgbClr val="000000"/>
                          </a:solidFill>
                          <a:latin typeface="+mn-lt"/>
                          <a:ea typeface="+mn-ea"/>
                          <a:cs typeface="+mn-cs"/>
                        </a:rPr>
                        <a:t>insurance</a:t>
                      </a:r>
                    </a:p>
                  </a:txBody>
                  <a:tcPr marL="36000" marR="36000" marT="36000" marB="36000" horzOverflow="overflow">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076722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Breakdown of project issues into deliverables and actions, prioritized according to critical and important issues</a:t>
            </a:r>
          </a:p>
          <a:p>
            <a:pPr lvl="2"/>
            <a:r>
              <a:rPr lang="en-US" dirty="0" smtClean="0"/>
              <a:t>Stipulation of responsibilities per measure</a:t>
            </a:r>
          </a:p>
          <a:p>
            <a:pPr lvl="2"/>
            <a:r>
              <a:rPr lang="en-US" dirty="0" smtClean="0"/>
              <a:t>Stipulation of starting and due date as well as expected end in case of delays</a:t>
            </a:r>
          </a:p>
          <a:p>
            <a:pPr lvl="2"/>
            <a:r>
              <a:rPr lang="en-US" dirty="0" smtClean="0"/>
              <a:t>Status of the measures will be shown as completed, on track, delayed or major issue</a:t>
            </a:r>
          </a:p>
          <a:p>
            <a:pPr lvl="2"/>
            <a:r>
              <a:rPr lang="en-US" dirty="0" smtClean="0"/>
              <a:t>Comment field for additional information</a:t>
            </a:r>
          </a:p>
        </p:txBody>
      </p:sp>
      <p:sp>
        <p:nvSpPr>
          <p:cNvPr id="4" name="Titel 3"/>
          <p:cNvSpPr>
            <a:spLocks noGrp="1"/>
          </p:cNvSpPr>
          <p:nvPr>
            <p:ph type="title"/>
          </p:nvPr>
        </p:nvSpPr>
        <p:spPr/>
        <p:txBody>
          <a:bodyPr/>
          <a:lstStyle/>
          <a:p>
            <a:r>
              <a:rPr lang="en-US" dirty="0" smtClean="0"/>
              <a:t>1. How can a clear control over and smooth handling of the operations be assured? (3/5)</a:t>
            </a:r>
            <a:endParaRPr lang="en-US" dirty="0"/>
          </a:p>
        </p:txBody>
      </p:sp>
      <p:sp>
        <p:nvSpPr>
          <p:cNvPr id="3" name="Textplatzhalter 2"/>
          <p:cNvSpPr>
            <a:spLocks noGrp="1"/>
          </p:cNvSpPr>
          <p:nvPr>
            <p:ph type="body" sz="quarter" idx="12"/>
          </p:nvPr>
        </p:nvSpPr>
        <p:spPr/>
        <p:txBody>
          <a:bodyPr/>
          <a:lstStyle/>
          <a:p>
            <a:r>
              <a:rPr lang="en-US" dirty="0" smtClean="0"/>
              <a:t>Take Control</a:t>
            </a:r>
            <a:endParaRPr lang="en-US"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on detailed action plan and timeline for critical day-1 subjects (day-1 readiness) – Example of an integration in the automotive sector</a:t>
            </a:r>
          </a:p>
        </p:txBody>
      </p:sp>
      <p:graphicFrame>
        <p:nvGraphicFramePr>
          <p:cNvPr id="67" name="Tabelle 66"/>
          <p:cNvGraphicFramePr>
            <a:graphicFrameLocks noGrp="1"/>
          </p:cNvGraphicFramePr>
          <p:nvPr>
            <p:extLst>
              <p:ext uri="{D42A27DB-BD31-4B8C-83A1-F6EECF244321}">
                <p14:modId xmlns:p14="http://schemas.microsoft.com/office/powerpoint/2010/main" val="3928858058"/>
              </p:ext>
            </p:extLst>
          </p:nvPr>
        </p:nvGraphicFramePr>
        <p:xfrm>
          <a:off x="2455542" y="1757045"/>
          <a:ext cx="6969128" cy="4260000"/>
        </p:xfrm>
        <a:graphic>
          <a:graphicData uri="http://schemas.openxmlformats.org/drawingml/2006/table">
            <a:tbl>
              <a:tblPr/>
              <a:tblGrid>
                <a:gridCol w="260109"/>
                <a:gridCol w="633046"/>
                <a:gridCol w="1354748"/>
                <a:gridCol w="390525"/>
                <a:gridCol w="571500"/>
                <a:gridCol w="423863"/>
                <a:gridCol w="423863"/>
                <a:gridCol w="563440"/>
                <a:gridCol w="489453"/>
                <a:gridCol w="635963"/>
                <a:gridCol w="1222618"/>
              </a:tblGrid>
              <a:tr h="441696">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No.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Project Level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Subject</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Owner</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Priority</a:t>
                      </a:r>
                      <a:r>
                        <a:rPr lang="en-US" sz="800" b="0" i="1" u="none" strike="noStrike" noProof="0" dirty="0" smtClean="0">
                          <a:solidFill>
                            <a:srgbClr val="FFFFFF"/>
                          </a:solidFill>
                          <a:latin typeface="+mn-lt"/>
                        </a:rPr>
                        <a:t> (important, critical)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Start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Due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Expected/ Actual End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Com-pleted</a:t>
                      </a:r>
                      <a:r>
                        <a:rPr lang="en-US" sz="800" b="0" i="1" u="none" strike="noStrike" noProof="0" dirty="0" smtClean="0">
                          <a:solidFill>
                            <a:srgbClr val="FFFFFF"/>
                          </a:solidFill>
                          <a:latin typeface="+mn-lt"/>
                        </a:rPr>
                        <a:t> (yes, no)</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Status</a:t>
                      </a:r>
                      <a:r>
                        <a:rPr lang="en-US" sz="800" b="0" i="1" u="none" strike="noStrike" noProof="0" dirty="0" smtClean="0">
                          <a:solidFill>
                            <a:srgbClr val="FFFFFF"/>
                          </a:solidFill>
                          <a:latin typeface="+mn-lt"/>
                        </a:rPr>
                        <a:t> (completed, on track, delayed, major issue)</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Comments </a:t>
                      </a:r>
                      <a:br>
                        <a:rPr lang="en-US" sz="800" b="1" i="0" u="none" strike="noStrike" noProof="0" dirty="0" smtClean="0">
                          <a:solidFill>
                            <a:srgbClr val="FFFFFF"/>
                          </a:solidFill>
                          <a:latin typeface="+mn-lt"/>
                        </a:rPr>
                      </a:br>
                      <a:r>
                        <a:rPr lang="en-US" sz="800" b="0" i="1" u="none" strike="noStrike" noProof="0" dirty="0" smtClean="0">
                          <a:solidFill>
                            <a:srgbClr val="FFFFFF"/>
                          </a:solidFill>
                          <a:latin typeface="+mn-lt"/>
                        </a:rPr>
                        <a:t>(mandatory for "orange" or "red" status)</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172674">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Workstream</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Product Mgmt. &amp; Marketing</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648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chemeClr val="tx2"/>
                          </a:solidFill>
                          <a:latin typeface="+mn-lt"/>
                        </a:rPr>
                        <a:t>1</a:t>
                      </a:r>
                      <a:endParaRPr lang="en-US" sz="800" b="1"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Deliverable</a:t>
                      </a:r>
                      <a:endParaRPr lang="en-US" sz="800" b="1"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1. Validate/Sign-off Interim operating model with target</a:t>
                      </a:r>
                      <a:endParaRPr lang="en-US" sz="800" b="1"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Oliver 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30/10/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on track</a:t>
                      </a:r>
                      <a:endParaRPr lang="en-US" sz="800" b="0" i="0" u="none" strike="noStrike" noProof="0" dirty="0">
                        <a:solidFill>
                          <a:schemeClr val="bg1"/>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648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chemeClr val="tx2"/>
                          </a:solidFill>
                          <a:latin typeface="+mn-lt"/>
                        </a:rPr>
                        <a:t>2</a:t>
                      </a:r>
                      <a:endParaRPr lang="en-US" sz="800" b="1"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Deliverable</a:t>
                      </a:r>
                      <a:endParaRPr lang="en-US" sz="800" b="1"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2. Role descriptions tier 1 - 3 for the interim operating model have been agreed with target</a:t>
                      </a:r>
                      <a:endParaRPr lang="en-US" sz="800" b="1"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Oliver 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30/09/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15/11/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major issue</a:t>
                      </a:r>
                      <a:endParaRPr lang="en-US" sz="800" b="0" i="0" u="none" strike="noStrike" noProof="0" dirty="0">
                        <a:solidFill>
                          <a:schemeClr val="bg1"/>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BC204B"/>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To be finalized during block week end of Nov</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572606">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3</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Define day-1 product segment groups and responsibilities (SPOC) within PRM organisation for OES and IAM portfolio element (together with Target)</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Stefan G.</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14/09/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yes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kern="1200" noProof="0" dirty="0" smtClean="0">
                          <a:solidFill>
                            <a:srgbClr val="000000"/>
                          </a:solidFill>
                          <a:latin typeface="+mn-lt"/>
                          <a:ea typeface="+mn-ea"/>
                          <a:cs typeface="+mn-cs"/>
                        </a:rPr>
                        <a:t>completed</a:t>
                      </a:r>
                      <a:endParaRPr lang="en-US" sz="800" b="0" i="0" u="none" strike="noStrike" kern="1200" noProof="0" dirty="0">
                        <a:solidFill>
                          <a:srgbClr val="000000"/>
                        </a:solidFill>
                        <a:latin typeface="+mn-lt"/>
                        <a:ea typeface="+mn-ea"/>
                        <a:cs typeface="+mn-cs"/>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612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chemeClr val="tx2"/>
                          </a:solidFill>
                          <a:latin typeface="+mn-lt"/>
                        </a:rPr>
                        <a:t>4</a:t>
                      </a:r>
                      <a:endParaRPr lang="en-US" sz="800" b="1"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Deliverable</a:t>
                      </a:r>
                      <a:endParaRPr lang="en-US" sz="800" b="1"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3. Transitional day-1 product portfolio has been agreed with Target</a:t>
                      </a:r>
                      <a:endParaRPr lang="en-US" sz="800" b="1"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Oliver 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21/09/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07/12/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yes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kern="1200" noProof="0" dirty="0" smtClean="0">
                          <a:solidFill>
                            <a:srgbClr val="000000"/>
                          </a:solidFill>
                          <a:latin typeface="+mn-lt"/>
                          <a:ea typeface="+mn-ea"/>
                          <a:cs typeface="+mn-cs"/>
                        </a:rPr>
                        <a:t>completed</a:t>
                      </a:r>
                      <a:endParaRPr lang="en-US" sz="800" b="0" i="0" u="none" strike="noStrike" kern="1200" noProof="0" dirty="0">
                        <a:solidFill>
                          <a:srgbClr val="000000"/>
                        </a:solidFill>
                        <a:latin typeface="+mn-lt"/>
                        <a:ea typeface="+mn-ea"/>
                        <a:cs typeface="+mn-cs"/>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Product portfolio reviewed, overlaps and potential cross-selling identified</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612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5</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Receive product portfolio analysis from target (based on defined Excel template on Bosch side)</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Oliver 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21/09/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08/11/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07/12/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yes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kern="1200" noProof="0" dirty="0" smtClean="0">
                          <a:solidFill>
                            <a:srgbClr val="000000"/>
                          </a:solidFill>
                          <a:latin typeface="+mn-lt"/>
                          <a:ea typeface="+mn-ea"/>
                          <a:cs typeface="+mn-cs"/>
                        </a:rPr>
                        <a:t>completed</a:t>
                      </a:r>
                      <a:endParaRPr lang="en-US" sz="800" b="0" i="0" u="none" strike="noStrike" kern="1200" noProof="0" dirty="0">
                        <a:solidFill>
                          <a:srgbClr val="000000"/>
                        </a:solidFill>
                        <a:latin typeface="+mn-lt"/>
                        <a:ea typeface="+mn-ea"/>
                        <a:cs typeface="+mn-cs"/>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Info shared during week of 12/03</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70059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Breakdown of project issues into deliverables and actions, prioritized according to critical and important issues</a:t>
            </a:r>
          </a:p>
          <a:p>
            <a:pPr lvl="2"/>
            <a:r>
              <a:rPr lang="en-US" noProof="0" dirty="0" smtClean="0"/>
              <a:t>Stipulation of responsibilities per measure</a:t>
            </a:r>
          </a:p>
          <a:p>
            <a:pPr lvl="2"/>
            <a:r>
              <a:rPr lang="en-US" noProof="0" dirty="0" smtClean="0"/>
              <a:t>Stipulation of starting and due date as well as expected end in case of delays</a:t>
            </a:r>
          </a:p>
          <a:p>
            <a:pPr lvl="2"/>
            <a:r>
              <a:rPr lang="en-US" noProof="0" dirty="0" smtClean="0"/>
              <a:t>Status of the measures will be shown as completed, on track, delayed or major issue</a:t>
            </a:r>
          </a:p>
          <a:p>
            <a:pPr lvl="2"/>
            <a:r>
              <a:rPr lang="en-US" noProof="0" dirty="0" smtClean="0"/>
              <a:t>Comment field for additional information</a:t>
            </a:r>
            <a:endParaRPr lang="en-US" noProof="0" dirty="0"/>
          </a:p>
        </p:txBody>
      </p:sp>
      <p:sp>
        <p:nvSpPr>
          <p:cNvPr id="4" name="Titel 3"/>
          <p:cNvSpPr>
            <a:spLocks noGrp="1"/>
          </p:cNvSpPr>
          <p:nvPr>
            <p:ph type="title"/>
          </p:nvPr>
        </p:nvSpPr>
        <p:spPr/>
        <p:txBody>
          <a:bodyPr/>
          <a:lstStyle/>
          <a:p>
            <a:r>
              <a:rPr lang="en-US" noProof="0" dirty="0" smtClean="0"/>
              <a:t>1. How can a clear control over and smooth handling of the operations be assured? (4/5)</a:t>
            </a:r>
            <a:endParaRPr lang="en-US" noProof="0" dirty="0"/>
          </a:p>
        </p:txBody>
      </p:sp>
      <p:sp>
        <p:nvSpPr>
          <p:cNvPr id="3" name="Textplatzhalter 2"/>
          <p:cNvSpPr>
            <a:spLocks noGrp="1"/>
          </p:cNvSpPr>
          <p:nvPr>
            <p:ph type="body" sz="quarter" idx="12"/>
          </p:nvPr>
        </p:nvSpPr>
        <p:spPr/>
        <p:txBody>
          <a:bodyPr/>
          <a:lstStyle/>
          <a:p>
            <a:r>
              <a:rPr lang="en-US" noProof="0" dirty="0" smtClean="0"/>
              <a:t>Take Control</a:t>
            </a:r>
            <a:endParaRPr lang="en-US" noProof="0"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on detailed action plan and timeline for critical day-1 subjects (day-1 readiness) – Example of an integration in the automotive </a:t>
            </a:r>
            <a:r>
              <a:rPr lang="en-US" sz="900" kern="0" dirty="0" smtClean="0">
                <a:latin typeface="Arial" panose="020B0604020202020204" pitchFamily="34" charset="0"/>
                <a:cs typeface="Arial" panose="020B0604020202020204" pitchFamily="34" charset="0"/>
              </a:rPr>
              <a:t>sector (cont’d)</a:t>
            </a:r>
            <a:endParaRPr lang="en-US" sz="900" kern="0" dirty="0">
              <a:latin typeface="Arial" panose="020B0604020202020204" pitchFamily="34" charset="0"/>
              <a:cs typeface="Arial" panose="020B0604020202020204" pitchFamily="34" charset="0"/>
            </a:endParaRPr>
          </a:p>
        </p:txBody>
      </p:sp>
      <p:graphicFrame>
        <p:nvGraphicFramePr>
          <p:cNvPr id="67" name="Tabelle 66"/>
          <p:cNvGraphicFramePr>
            <a:graphicFrameLocks noGrp="1"/>
          </p:cNvGraphicFramePr>
          <p:nvPr>
            <p:extLst>
              <p:ext uri="{D42A27DB-BD31-4B8C-83A1-F6EECF244321}">
                <p14:modId xmlns:p14="http://schemas.microsoft.com/office/powerpoint/2010/main" val="1007022829"/>
              </p:ext>
            </p:extLst>
          </p:nvPr>
        </p:nvGraphicFramePr>
        <p:xfrm>
          <a:off x="2455544" y="1753870"/>
          <a:ext cx="6969128" cy="4270560"/>
        </p:xfrm>
        <a:graphic>
          <a:graphicData uri="http://schemas.openxmlformats.org/drawingml/2006/table">
            <a:tbl>
              <a:tblPr/>
              <a:tblGrid>
                <a:gridCol w="260109"/>
                <a:gridCol w="633046"/>
                <a:gridCol w="1354748"/>
                <a:gridCol w="390525"/>
                <a:gridCol w="571500"/>
                <a:gridCol w="423863"/>
                <a:gridCol w="423863"/>
                <a:gridCol w="563440"/>
                <a:gridCol w="489453"/>
                <a:gridCol w="635963"/>
                <a:gridCol w="1222618"/>
              </a:tblGrid>
              <a:tr h="441696">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No.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Project Level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Subject</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Owner</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Priority</a:t>
                      </a:r>
                      <a:r>
                        <a:rPr lang="en-US" sz="800" b="0" i="1" u="none" strike="noStrike" noProof="0" dirty="0" smtClean="0">
                          <a:solidFill>
                            <a:srgbClr val="FFFFFF"/>
                          </a:solidFill>
                          <a:latin typeface="+mn-lt"/>
                        </a:rPr>
                        <a:t> (important, critical)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Start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Due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Expected/ Actual End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Com-pleted</a:t>
                      </a:r>
                      <a:r>
                        <a:rPr lang="en-US" sz="800" b="0" i="1" u="none" strike="noStrike" noProof="0" dirty="0" smtClean="0">
                          <a:solidFill>
                            <a:srgbClr val="FFFFFF"/>
                          </a:solidFill>
                          <a:latin typeface="+mn-lt"/>
                        </a:rPr>
                        <a:t> (yes, no)</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Status</a:t>
                      </a:r>
                      <a:r>
                        <a:rPr lang="en-US" sz="800" b="0" i="1" u="none" strike="noStrike" noProof="0" dirty="0" smtClean="0">
                          <a:solidFill>
                            <a:srgbClr val="FFFFFF"/>
                          </a:solidFill>
                          <a:latin typeface="+mn-lt"/>
                        </a:rPr>
                        <a:t> (completed, on track, delayed, major issue)</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Comments </a:t>
                      </a:r>
                      <a:br>
                        <a:rPr lang="en-US" sz="800" b="1" i="0" u="none" strike="noStrike" noProof="0" dirty="0" smtClean="0">
                          <a:solidFill>
                            <a:srgbClr val="FFFFFF"/>
                          </a:solidFill>
                          <a:latin typeface="+mn-lt"/>
                        </a:rPr>
                      </a:br>
                      <a:r>
                        <a:rPr lang="en-US" sz="800" b="0" i="1" u="none" strike="noStrike" noProof="0" dirty="0" smtClean="0">
                          <a:solidFill>
                            <a:srgbClr val="FFFFFF"/>
                          </a:solidFill>
                          <a:latin typeface="+mn-lt"/>
                        </a:rPr>
                        <a:t>(mandatory for "orange" or "red" status)</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172674">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Workstream</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Product Mgmt. &amp; Marketing</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2124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6</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Analyze together with target “Combined product portfolio analysis" (based on pre-defined Excel template) and prepare &amp; distribute documents on overlapping products (all markets, all customers) </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Oliver 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18/09/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15/11/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06/12/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yes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kern="1200" noProof="0" dirty="0" smtClean="0">
                          <a:solidFill>
                            <a:srgbClr val="000000"/>
                          </a:solidFill>
                          <a:latin typeface="+mn-lt"/>
                          <a:ea typeface="+mn-ea"/>
                          <a:cs typeface="+mn-cs"/>
                        </a:rPr>
                        <a:t>completed</a:t>
                      </a:r>
                      <a:endParaRPr lang="en-US" sz="800" b="0" i="0" u="none" strike="noStrike" kern="1200" noProof="0" dirty="0">
                        <a:solidFill>
                          <a:srgbClr val="000000"/>
                        </a:solidFill>
                        <a:latin typeface="+mn-lt"/>
                        <a:ea typeface="+mn-ea"/>
                        <a:cs typeface="+mn-cs"/>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marL="180000" indent="-180000" algn="l" fontAlgn="t">
                        <a:buFont typeface="Univers for KPMG Light" panose="020B0403020202020204" pitchFamily="34" charset="0"/>
                        <a:buChar char="—"/>
                      </a:pPr>
                      <a:r>
                        <a:rPr lang="en-US" sz="800" b="0" i="0" u="none" strike="noStrike" noProof="0" dirty="0" smtClean="0">
                          <a:solidFill>
                            <a:srgbClr val="000000"/>
                          </a:solidFill>
                          <a:latin typeface="+mn-lt"/>
                        </a:rPr>
                        <a:t>Supported by product managers</a:t>
                      </a:r>
                    </a:p>
                    <a:p>
                      <a:pPr marL="180000" indent="-180000" algn="l" fontAlgn="t">
                        <a:buFont typeface="Univers for KPMG Light" panose="020B0403020202020204" pitchFamily="34" charset="0"/>
                        <a:buChar char="—"/>
                      </a:pPr>
                      <a:r>
                        <a:rPr lang="en-US" sz="800" b="0" i="0" u="none" strike="noStrike" noProof="0" dirty="0" smtClean="0">
                          <a:solidFill>
                            <a:srgbClr val="000000"/>
                          </a:solidFill>
                          <a:latin typeface="+mn-lt"/>
                        </a:rPr>
                        <a:t>Expected delay due to currently limited contact and uncertainty regarding capacity of product managers on both sides to support analysis</a:t>
                      </a:r>
                    </a:p>
                    <a:p>
                      <a:pPr marL="180000" indent="-180000" algn="l" fontAlgn="t">
                        <a:buFont typeface="Univers for KPMG Light" panose="020B0403020202020204" pitchFamily="34" charset="0"/>
                        <a:buChar char="—"/>
                      </a:pPr>
                      <a:r>
                        <a:rPr lang="en-US" sz="800" b="0" i="0" u="none" strike="noStrike" noProof="0" dirty="0" smtClean="0">
                          <a:solidFill>
                            <a:srgbClr val="000000"/>
                          </a:solidFill>
                          <a:latin typeface="+mn-lt"/>
                        </a:rPr>
                        <a:t>Communication regarding timeline has been sent to product managers on Bosch side</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1332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7</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Draft transitional day-1 product portfolio together with target based on product portfolio analysis; Align with required functions, e.g. Sales, R&amp;D </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Oliver S.</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important</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21/09/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15/11/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07/12/ 2012</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delayed</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Expected delay due to currently limited contact with Target</a:t>
                      </a:r>
                      <a:endParaRPr lang="en-US" sz="800" b="0" i="0" u="none" strike="noStrike" noProof="0" dirty="0">
                        <a:solidFill>
                          <a:srgbClr val="000000"/>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0278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Overview of the approval processes for financial transactions up to certain limits and corresponding approval steps</a:t>
            </a:r>
            <a:endParaRPr lang="en-US" noProof="0" dirty="0"/>
          </a:p>
        </p:txBody>
      </p:sp>
      <p:sp>
        <p:nvSpPr>
          <p:cNvPr id="4" name="Titel 3"/>
          <p:cNvSpPr>
            <a:spLocks noGrp="1"/>
          </p:cNvSpPr>
          <p:nvPr>
            <p:ph type="title"/>
          </p:nvPr>
        </p:nvSpPr>
        <p:spPr/>
        <p:txBody>
          <a:bodyPr/>
          <a:lstStyle/>
          <a:p>
            <a:r>
              <a:rPr lang="en-US" noProof="0" dirty="0" smtClean="0"/>
              <a:t>1. How can a clear control over and smooth handling of the operations be assured? (5/5)</a:t>
            </a:r>
            <a:endParaRPr lang="en-US" noProof="0" dirty="0"/>
          </a:p>
        </p:txBody>
      </p:sp>
      <p:sp>
        <p:nvSpPr>
          <p:cNvPr id="3" name="Textplatzhalter 2"/>
          <p:cNvSpPr>
            <a:spLocks noGrp="1"/>
          </p:cNvSpPr>
          <p:nvPr>
            <p:ph type="body" sz="quarter" idx="12"/>
          </p:nvPr>
        </p:nvSpPr>
        <p:spPr/>
        <p:txBody>
          <a:bodyPr/>
          <a:lstStyle/>
          <a:p>
            <a:r>
              <a:rPr lang="en-US" noProof="0" dirty="0" smtClean="0"/>
              <a:t>Take Control</a:t>
            </a:r>
            <a:endParaRPr lang="en-US" noProof="0" dirty="0"/>
          </a:p>
        </p:txBody>
      </p:sp>
      <p:sp>
        <p:nvSpPr>
          <p:cNvPr id="7"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RPDA –Example Finance (excerpt)</a:t>
            </a:r>
          </a:p>
        </p:txBody>
      </p:sp>
      <p:pic>
        <p:nvPicPr>
          <p:cNvPr id="8" name="Picture 3"/>
          <p:cNvPicPr>
            <a:picLocks noChangeAspect="1" noChangeArrowheads="1"/>
          </p:cNvPicPr>
          <p:nvPr/>
        </p:nvPicPr>
        <p:blipFill>
          <a:blip r:embed="rId4" cstate="print">
            <a:grayscl/>
          </a:blip>
          <a:srcRect t="2544" b="39794"/>
          <a:stretch>
            <a:fillRect/>
          </a:stretch>
        </p:blipFill>
        <p:spPr bwMode="auto">
          <a:xfrm>
            <a:off x="2459541" y="1664415"/>
            <a:ext cx="6957509" cy="4356974"/>
          </a:xfrm>
          <a:prstGeom prst="rect">
            <a:avLst/>
          </a:prstGeom>
          <a:noFill/>
          <a:ln w="9525">
            <a:noFill/>
            <a:miter lim="800000"/>
            <a:headEnd/>
            <a:tailEnd/>
          </a:ln>
          <a:effectLst/>
        </p:spPr>
      </p:pic>
      <p:sp>
        <p:nvSpPr>
          <p:cNvPr id="2" name="Rechteck 1"/>
          <p:cNvSpPr/>
          <p:nvPr/>
        </p:nvSpPr>
        <p:spPr>
          <a:xfrm rot="19343523">
            <a:off x="2479431" y="2031024"/>
            <a:ext cx="826476" cy="156079"/>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excerpt</a:t>
            </a:r>
          </a:p>
        </p:txBody>
      </p:sp>
    </p:spTree>
    <p:extLst>
      <p:ext uri="{BB962C8B-B14F-4D97-AF65-F5344CB8AC3E}">
        <p14:creationId xmlns:p14="http://schemas.microsoft.com/office/powerpoint/2010/main" val="4032412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Breakdown of project issues into deliverables and actions, prioritized according to critical and important issues</a:t>
            </a:r>
          </a:p>
          <a:p>
            <a:pPr lvl="2"/>
            <a:r>
              <a:rPr lang="en-US" noProof="0" dirty="0" smtClean="0"/>
              <a:t>Stipulation of responsibilities per measure</a:t>
            </a:r>
          </a:p>
          <a:p>
            <a:pPr lvl="2"/>
            <a:r>
              <a:rPr lang="en-US" noProof="0" dirty="0" smtClean="0"/>
              <a:t>Stipulation of starting and due date as well as expected end in case of delays</a:t>
            </a:r>
          </a:p>
          <a:p>
            <a:pPr lvl="2"/>
            <a:r>
              <a:rPr lang="en-US" noProof="0" dirty="0" smtClean="0"/>
              <a:t>Status of the measures will be shown as completed, on track, delayed or major issue</a:t>
            </a:r>
          </a:p>
          <a:p>
            <a:pPr lvl="2"/>
            <a:r>
              <a:rPr lang="en-US" noProof="0" dirty="0" smtClean="0"/>
              <a:t>Comment field for additional information</a:t>
            </a:r>
            <a:endParaRPr lang="en-US" noProof="0" dirty="0"/>
          </a:p>
        </p:txBody>
      </p:sp>
      <p:sp>
        <p:nvSpPr>
          <p:cNvPr id="4" name="Titel 3"/>
          <p:cNvSpPr>
            <a:spLocks noGrp="1"/>
          </p:cNvSpPr>
          <p:nvPr>
            <p:ph type="title"/>
          </p:nvPr>
        </p:nvSpPr>
        <p:spPr/>
        <p:txBody>
          <a:bodyPr/>
          <a:lstStyle/>
          <a:p>
            <a:r>
              <a:rPr lang="en-US" noProof="0" dirty="0" smtClean="0"/>
              <a:t>2. How can a clear control over the entire transformation project be achieved? (1/2)</a:t>
            </a:r>
            <a:endParaRPr lang="en-US" noProof="0" dirty="0"/>
          </a:p>
        </p:txBody>
      </p:sp>
      <p:sp>
        <p:nvSpPr>
          <p:cNvPr id="3" name="Textplatzhalter 2"/>
          <p:cNvSpPr>
            <a:spLocks noGrp="1"/>
          </p:cNvSpPr>
          <p:nvPr>
            <p:ph type="body" sz="quarter" idx="12"/>
          </p:nvPr>
        </p:nvSpPr>
        <p:spPr/>
        <p:txBody>
          <a:bodyPr/>
          <a:lstStyle/>
          <a:p>
            <a:r>
              <a:rPr lang="en-US" noProof="0" dirty="0" smtClean="0"/>
              <a:t>Take Control</a:t>
            </a:r>
            <a:endParaRPr lang="en-US" noProof="0"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detailed measures and timeline for the first 100 days after closing (100-day plan) – Example of an integration in automotive sector - sales</a:t>
            </a:r>
          </a:p>
        </p:txBody>
      </p:sp>
      <p:graphicFrame>
        <p:nvGraphicFramePr>
          <p:cNvPr id="67" name="Tabelle 66"/>
          <p:cNvGraphicFramePr>
            <a:graphicFrameLocks noGrp="1"/>
          </p:cNvGraphicFramePr>
          <p:nvPr>
            <p:extLst>
              <p:ext uri="{D42A27DB-BD31-4B8C-83A1-F6EECF244321}">
                <p14:modId xmlns:p14="http://schemas.microsoft.com/office/powerpoint/2010/main" val="515997551"/>
              </p:ext>
            </p:extLst>
          </p:nvPr>
        </p:nvGraphicFramePr>
        <p:xfrm>
          <a:off x="2455542" y="1757045"/>
          <a:ext cx="6969128" cy="4264000"/>
        </p:xfrm>
        <a:graphic>
          <a:graphicData uri="http://schemas.openxmlformats.org/drawingml/2006/table">
            <a:tbl>
              <a:tblPr/>
              <a:tblGrid>
                <a:gridCol w="260109"/>
                <a:gridCol w="633046"/>
                <a:gridCol w="1354748"/>
                <a:gridCol w="390525"/>
                <a:gridCol w="571500"/>
                <a:gridCol w="423863"/>
                <a:gridCol w="423863"/>
                <a:gridCol w="563440"/>
                <a:gridCol w="489453"/>
                <a:gridCol w="635963"/>
                <a:gridCol w="1222618"/>
              </a:tblGrid>
              <a:tr h="441696">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No.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Project Level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Subject</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Owner</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Priority</a:t>
                      </a:r>
                      <a:r>
                        <a:rPr lang="en-US" sz="800" b="0" i="1" u="none" strike="noStrike" noProof="0" dirty="0" smtClean="0">
                          <a:solidFill>
                            <a:srgbClr val="FFFFFF"/>
                          </a:solidFill>
                          <a:latin typeface="+mn-lt"/>
                        </a:rPr>
                        <a:t> (important, critical)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Start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Due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Expected/ Actual End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Com-pleted</a:t>
                      </a:r>
                      <a:r>
                        <a:rPr lang="en-US" sz="800" b="0" i="1" u="none" strike="noStrike" noProof="0" dirty="0" smtClean="0">
                          <a:solidFill>
                            <a:srgbClr val="FFFFFF"/>
                          </a:solidFill>
                          <a:latin typeface="+mn-lt"/>
                        </a:rPr>
                        <a:t> (yes, no)</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Status</a:t>
                      </a:r>
                      <a:r>
                        <a:rPr lang="en-US" sz="800" b="0" i="1" u="none" strike="noStrike" noProof="0" dirty="0" smtClean="0">
                          <a:solidFill>
                            <a:srgbClr val="FFFFFF"/>
                          </a:solidFill>
                          <a:latin typeface="+mn-lt"/>
                        </a:rPr>
                        <a:t> (completed, on track, delayed, major issue)</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Comments </a:t>
                      </a:r>
                      <a:br>
                        <a:rPr lang="en-US" sz="800" b="1" i="0" u="none" strike="noStrike" noProof="0" dirty="0" smtClean="0">
                          <a:solidFill>
                            <a:srgbClr val="FFFFFF"/>
                          </a:solidFill>
                          <a:latin typeface="+mn-lt"/>
                        </a:rPr>
                      </a:br>
                      <a:r>
                        <a:rPr lang="en-US" sz="800" b="0" i="1" u="none" strike="noStrike" noProof="0" dirty="0" smtClean="0">
                          <a:solidFill>
                            <a:srgbClr val="FFFFFF"/>
                          </a:solidFill>
                          <a:latin typeface="+mn-lt"/>
                        </a:rPr>
                        <a:t>(mandatory for "orange" or "red" status)</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172674">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Workstream</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IAM Sales</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64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1</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Deliverable</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1" i="0" u="none" strike="noStrike" noProof="0" dirty="0" smtClean="0">
                          <a:solidFill>
                            <a:srgbClr val="000000"/>
                          </a:solidFill>
                          <a:latin typeface="+mn-lt"/>
                        </a:rPr>
                        <a:t>1. Non-US: Ensure alignment between Region/Country Management Teams from company A and </a:t>
                      </a:r>
                      <a:r>
                        <a:rPr lang="en-US" sz="800" b="1" i="0" u="none" strike="noStrike" kern="1200" noProof="0" dirty="0" smtClean="0">
                          <a:solidFill>
                            <a:srgbClr val="000000"/>
                          </a:solidFill>
                          <a:latin typeface="Bosch Office Sans"/>
                          <a:ea typeface="+mn-ea"/>
                          <a:cs typeface="+mn-cs"/>
                        </a:rPr>
                        <a:t>company B</a:t>
                      </a:r>
                      <a:r>
                        <a:rPr lang="en-US" sz="800" b="1" i="0" u="none" strike="noStrike" noProof="0" dirty="0" smtClean="0">
                          <a:solidFill>
                            <a:srgbClr val="000000"/>
                          </a:solidFill>
                          <a:latin typeface="+mn-lt"/>
                        </a:rPr>
                        <a:t>; continue business on both sides as-is</a:t>
                      </a:r>
                      <a:endParaRPr lang="en-US" sz="800" b="1"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1"/>
                          </a:solidFill>
                          <a:latin typeface="+mn-lt"/>
                        </a:rPr>
                        <a:t>Necat K. / Enrico B.</a:t>
                      </a:r>
                      <a:endParaRPr lang="en-US" sz="800" b="0" i="0" u="none" strike="noStrike" noProof="0" dirty="0">
                        <a:solidFill>
                          <a:schemeClr val="tx1"/>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30/11/ 2012</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28/02/ 2013</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28/02/ 2013</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on track</a:t>
                      </a:r>
                      <a:endParaRPr lang="en-US" sz="800" b="0" i="0" u="none" strike="noStrike" noProof="0" dirty="0">
                        <a:solidFill>
                          <a:schemeClr val="bg1"/>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64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2</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Ensure communication of Day-1 Organization to Regional Management teams both side</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1"/>
                          </a:solidFill>
                          <a:latin typeface="+mn-lt"/>
                        </a:rPr>
                        <a:t>Necat K. / Enrico B.</a:t>
                      </a:r>
                      <a:endParaRPr lang="en-US" sz="800" b="0" i="0" u="none" strike="noStrike" noProof="0" dirty="0">
                        <a:solidFill>
                          <a:schemeClr val="tx1"/>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03/12/ 2012</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12/12/ 2012</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r>
                        <a:rPr lang="en-US" sz="800" b="0" i="0" u="none" strike="noStrike" noProof="0" dirty="0" smtClean="0">
                          <a:solidFill>
                            <a:srgbClr val="000000"/>
                          </a:solidFill>
                          <a:latin typeface="+mn-lt"/>
                        </a:rPr>
                        <a:t>23/01/ 2013</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major issue</a:t>
                      </a:r>
                      <a:endParaRPr lang="en-US" sz="800" b="0" i="0" u="none" strike="noStrike" noProof="0" dirty="0">
                        <a:solidFill>
                          <a:schemeClr val="bg1"/>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BC204B"/>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rgbClr val="000000"/>
                          </a:solidFill>
                          <a:latin typeface="+mn-lt"/>
                        </a:rPr>
                        <a:t>Only delay in Asia Pacific</a:t>
                      </a:r>
                      <a:endParaRPr lang="en-US" sz="800" b="0" i="0" u="none" strike="noStrike" noProof="0" dirty="0">
                        <a:solidFill>
                          <a:srgbClr val="000000"/>
                        </a:solidFill>
                        <a:latin typeface="+mn-lt"/>
                      </a:endParaRPr>
                    </a:p>
                  </a:txBody>
                  <a:tcPr marL="38571" marR="38571" marT="20000" marB="20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64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3</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Deliverable</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1" i="0" u="none" strike="noStrike" noProof="0" dirty="0" smtClean="0">
                          <a:solidFill>
                            <a:srgbClr val="000000"/>
                          </a:solidFill>
                          <a:latin typeface="+mn-lt"/>
                        </a:rPr>
                        <a:t>2. Develop and implement IAM Integration Blueprint for regional TOM transition (non-US)</a:t>
                      </a:r>
                      <a:endParaRPr lang="en-US" sz="800" b="1"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Necat K./ Francois H.</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07/01/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29/03/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31/01/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bg1"/>
                          </a:solidFill>
                          <a:latin typeface="+mn-lt"/>
                        </a:rPr>
                        <a:t>on track</a:t>
                      </a:r>
                      <a:endParaRPr lang="en-US" sz="800" b="0" i="0" u="none" strike="noStrike" kern="1200" noProof="0" dirty="0">
                        <a:solidFill>
                          <a:schemeClr val="bg1"/>
                        </a:solidFill>
                        <a:latin typeface="+mn-lt"/>
                        <a:ea typeface="+mn-ea"/>
                        <a:cs typeface="+mn-cs"/>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28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4</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Detailed design of Integration Blueprint with pilot region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Necat K./ Francois H.</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07/01/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25/01/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25/01/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yes</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completed</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to be covered in pilot project </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244794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Breakdown of project issues into deliverables and actions, prioritized according to critical and important issues</a:t>
            </a:r>
          </a:p>
          <a:p>
            <a:pPr lvl="2"/>
            <a:r>
              <a:rPr lang="en-US" noProof="0" dirty="0" smtClean="0"/>
              <a:t>Stipulation of responsibilities per measure</a:t>
            </a:r>
          </a:p>
          <a:p>
            <a:pPr lvl="2"/>
            <a:r>
              <a:rPr lang="en-US" noProof="0" dirty="0" smtClean="0"/>
              <a:t>Stipulation of starting and due date as well as expected end in case of delays</a:t>
            </a:r>
          </a:p>
          <a:p>
            <a:pPr lvl="2"/>
            <a:r>
              <a:rPr lang="en-US" noProof="0" dirty="0" smtClean="0"/>
              <a:t>Status of the measures will be shown as completed, on track, delayed or major issue</a:t>
            </a:r>
          </a:p>
          <a:p>
            <a:pPr lvl="2"/>
            <a:r>
              <a:rPr lang="en-US" noProof="0" dirty="0" smtClean="0"/>
              <a:t>Comment field for additional information</a:t>
            </a:r>
            <a:endParaRPr lang="en-US" noProof="0" dirty="0"/>
          </a:p>
        </p:txBody>
      </p:sp>
      <p:sp>
        <p:nvSpPr>
          <p:cNvPr id="4" name="Titel 3"/>
          <p:cNvSpPr>
            <a:spLocks noGrp="1"/>
          </p:cNvSpPr>
          <p:nvPr>
            <p:ph type="title"/>
          </p:nvPr>
        </p:nvSpPr>
        <p:spPr/>
        <p:txBody>
          <a:bodyPr/>
          <a:lstStyle/>
          <a:p>
            <a:r>
              <a:rPr lang="en-US" noProof="0" dirty="0" smtClean="0"/>
              <a:t>2. How can a clear control over the entire transformation project be achieved? (2/2)</a:t>
            </a:r>
            <a:endParaRPr lang="en-US" noProof="0" dirty="0"/>
          </a:p>
        </p:txBody>
      </p:sp>
      <p:sp>
        <p:nvSpPr>
          <p:cNvPr id="3" name="Textplatzhalter 2"/>
          <p:cNvSpPr>
            <a:spLocks noGrp="1"/>
          </p:cNvSpPr>
          <p:nvPr>
            <p:ph type="body" sz="quarter" idx="12"/>
          </p:nvPr>
        </p:nvSpPr>
        <p:spPr/>
        <p:txBody>
          <a:bodyPr/>
          <a:lstStyle/>
          <a:p>
            <a:r>
              <a:rPr lang="en-US" noProof="0" dirty="0" smtClean="0"/>
              <a:t>Take Control</a:t>
            </a:r>
            <a:endParaRPr lang="en-US" noProof="0"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detailed measures and timeline for the first 100 days after closing (100-day plan) – Example of an integration in automotive sector </a:t>
            </a:r>
            <a:r>
              <a:rPr lang="en-US" sz="900" kern="0" dirty="0" smtClean="0">
                <a:latin typeface="Arial" panose="020B0604020202020204" pitchFamily="34" charset="0"/>
                <a:cs typeface="Arial" panose="020B0604020202020204" pitchFamily="34" charset="0"/>
              </a:rPr>
              <a:t>– sales (cont’d)</a:t>
            </a:r>
            <a:endParaRPr lang="en-US" sz="900" kern="0" dirty="0">
              <a:latin typeface="Arial" panose="020B0604020202020204" pitchFamily="34" charset="0"/>
              <a:cs typeface="Arial" panose="020B0604020202020204" pitchFamily="34" charset="0"/>
            </a:endParaRPr>
          </a:p>
        </p:txBody>
      </p:sp>
      <p:graphicFrame>
        <p:nvGraphicFramePr>
          <p:cNvPr id="67" name="Tabelle 66"/>
          <p:cNvGraphicFramePr>
            <a:graphicFrameLocks noGrp="1"/>
          </p:cNvGraphicFramePr>
          <p:nvPr>
            <p:extLst>
              <p:ext uri="{D42A27DB-BD31-4B8C-83A1-F6EECF244321}">
                <p14:modId xmlns:p14="http://schemas.microsoft.com/office/powerpoint/2010/main" val="3663373290"/>
              </p:ext>
            </p:extLst>
          </p:nvPr>
        </p:nvGraphicFramePr>
        <p:xfrm>
          <a:off x="2455542" y="1757045"/>
          <a:ext cx="6969128" cy="4263360"/>
        </p:xfrm>
        <a:graphic>
          <a:graphicData uri="http://schemas.openxmlformats.org/drawingml/2006/table">
            <a:tbl>
              <a:tblPr/>
              <a:tblGrid>
                <a:gridCol w="260109"/>
                <a:gridCol w="633046"/>
                <a:gridCol w="1354748"/>
                <a:gridCol w="390525"/>
                <a:gridCol w="571500"/>
                <a:gridCol w="423863"/>
                <a:gridCol w="423863"/>
                <a:gridCol w="563440"/>
                <a:gridCol w="489453"/>
                <a:gridCol w="635963"/>
                <a:gridCol w="1222618"/>
              </a:tblGrid>
              <a:tr h="441696">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No.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Project Level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Subject</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Owner</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Priority</a:t>
                      </a:r>
                      <a:r>
                        <a:rPr lang="en-US" sz="800" b="0" i="1" u="none" strike="noStrike" noProof="0" dirty="0" smtClean="0">
                          <a:solidFill>
                            <a:srgbClr val="FFFFFF"/>
                          </a:solidFill>
                          <a:latin typeface="+mn-lt"/>
                        </a:rPr>
                        <a:t> (important, critical)</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Start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Due Date (Plan)</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Expected/ Actual End </a:t>
                      </a:r>
                      <a:br>
                        <a:rPr lang="en-US" sz="800" b="1" i="0" u="none" strike="noStrike" noProof="0" dirty="0" smtClean="0">
                          <a:solidFill>
                            <a:srgbClr val="FFFFFF"/>
                          </a:solidFill>
                          <a:latin typeface="+mn-lt"/>
                        </a:rPr>
                      </a:b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Com-pleted</a:t>
                      </a:r>
                      <a:r>
                        <a:rPr lang="en-US" sz="800" b="0" i="1" u="none" strike="noStrike" noProof="0" dirty="0" smtClean="0">
                          <a:solidFill>
                            <a:srgbClr val="FFFFFF"/>
                          </a:solidFill>
                          <a:latin typeface="+mn-lt"/>
                        </a:rPr>
                        <a:t> (yes, no)</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Status</a:t>
                      </a:r>
                      <a:r>
                        <a:rPr lang="en-US" sz="800" b="0" i="1" u="none" strike="noStrike" noProof="0" dirty="0" smtClean="0">
                          <a:solidFill>
                            <a:srgbClr val="FFFFFF"/>
                          </a:solidFill>
                          <a:latin typeface="+mn-lt"/>
                        </a:rPr>
                        <a:t> (completed, on track, delayed, major issue)</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lnSpc>
                          <a:spcPct val="90000"/>
                        </a:lnSpc>
                      </a:pPr>
                      <a:r>
                        <a:rPr lang="en-US" sz="800" b="1" i="0" u="none" strike="noStrike" noProof="0" dirty="0" smtClean="0">
                          <a:solidFill>
                            <a:srgbClr val="FFFFFF"/>
                          </a:solidFill>
                          <a:latin typeface="+mn-lt"/>
                        </a:rPr>
                        <a:t>Comments </a:t>
                      </a:r>
                      <a:br>
                        <a:rPr lang="en-US" sz="800" b="1" i="0" u="none" strike="noStrike" noProof="0" dirty="0" smtClean="0">
                          <a:solidFill>
                            <a:srgbClr val="FFFFFF"/>
                          </a:solidFill>
                          <a:latin typeface="+mn-lt"/>
                        </a:rPr>
                      </a:br>
                      <a:r>
                        <a:rPr lang="en-US" sz="800" b="0" i="1" u="none" strike="noStrike" noProof="0" dirty="0" smtClean="0">
                          <a:solidFill>
                            <a:srgbClr val="FFFFFF"/>
                          </a:solidFill>
                          <a:latin typeface="+mn-lt"/>
                        </a:rPr>
                        <a:t>(mandatory for "orange" or "red" status)</a:t>
                      </a:r>
                      <a:endParaRPr lang="en-US" sz="800" b="1" i="0" u="none" strike="noStrike" noProof="0" dirty="0">
                        <a:solidFill>
                          <a:srgbClr val="FFFFFF"/>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172674">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Workstream</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bg1"/>
                          </a:solidFill>
                          <a:latin typeface="+mn-lt"/>
                        </a:rPr>
                        <a:t>IAM Sales</a:t>
                      </a:r>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r"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endParaRPr lang="en-US" sz="800" b="0" i="0" u="none" strike="noStrike" noProof="0" dirty="0">
                        <a:solidFill>
                          <a:schemeClr val="bg1"/>
                        </a:solidFill>
                        <a:latin typeface="+mn-lt"/>
                      </a:endParaRPr>
                    </a:p>
                  </a:txBody>
                  <a:tcPr marL="36000" marR="36000" marT="36000" marB="36000">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928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5</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Final agreement on detailed integration blueprint for all regions with Top-Management</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Necat K./ Francois H.</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21/01/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29/01/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24/01/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bg1"/>
                          </a:solidFill>
                          <a:latin typeface="+mn-lt"/>
                        </a:rPr>
                        <a:t>on track</a:t>
                      </a:r>
                      <a:endParaRPr lang="en-US" sz="800" b="0" i="0" u="none" strike="noStrike" noProof="0" dirty="0">
                        <a:solidFill>
                          <a:schemeClr val="bg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64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6</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Deliverable</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RD briefing and kick-off implementation preparation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Necat K./ Francois H.</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important</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04/02/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04/02/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07/01/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2"/>
                          </a:solidFill>
                          <a:latin typeface="+mn-lt"/>
                        </a:rPr>
                        <a:t>delayed</a:t>
                      </a:r>
                      <a:endParaRPr lang="en-US" sz="800" b="0" i="0" u="none" strike="noStrike" noProof="0" dirty="0">
                        <a:solidFill>
                          <a:schemeClr val="tx2"/>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For pilot region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64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7</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Define detailed implementation plan Region by Region incl. migration strategy to Tier 4-x </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Necat K./ Francois H.</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critical</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04/02/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01/03/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31/01/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bg1"/>
                          </a:solidFill>
                          <a:latin typeface="+mn-lt"/>
                        </a:rPr>
                        <a:t>on track</a:t>
                      </a:r>
                      <a:endParaRPr lang="en-US" sz="800" b="0" i="0" u="none" strike="noStrike" noProof="0" dirty="0">
                        <a:solidFill>
                          <a:schemeClr val="bg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For pilot SEW region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28000">
                <a:tc>
                  <a:txBody>
                    <a:bodyPr/>
                    <a:lstStyle>
                      <a:defPPr>
                        <a:defRPr lang="de-DE"/>
                      </a:defPPr>
                      <a:lvl1pPr marL="0" algn="l" defTabSz="914400" rtl="0" eaLnBrk="1" latinLnBrk="0" hangingPunct="1">
                        <a:defRPr sz="1800" kern="1200">
                          <a:solidFill>
                            <a:schemeClr val="tx1"/>
                          </a:solidFill>
                          <a:latin typeface="Bosch Office Sans"/>
                        </a:defRPr>
                      </a:lvl1pPr>
                      <a:lvl2pPr marL="457200" algn="l" defTabSz="914400" rtl="0" eaLnBrk="1" latinLnBrk="0" hangingPunct="1">
                        <a:defRPr sz="1800" kern="1200">
                          <a:solidFill>
                            <a:schemeClr val="tx1"/>
                          </a:solidFill>
                          <a:latin typeface="Bosch Office Sans"/>
                        </a:defRPr>
                      </a:lvl2pPr>
                      <a:lvl3pPr marL="914400" algn="l" defTabSz="914400" rtl="0" eaLnBrk="1" latinLnBrk="0" hangingPunct="1">
                        <a:defRPr sz="1800" kern="1200">
                          <a:solidFill>
                            <a:schemeClr val="tx1"/>
                          </a:solidFill>
                          <a:latin typeface="Bosch Office Sans"/>
                        </a:defRPr>
                      </a:lvl3pPr>
                      <a:lvl4pPr marL="1371600" algn="l" defTabSz="914400" rtl="0" eaLnBrk="1" latinLnBrk="0" hangingPunct="1">
                        <a:defRPr sz="1800" kern="1200">
                          <a:solidFill>
                            <a:schemeClr val="tx1"/>
                          </a:solidFill>
                          <a:latin typeface="Bosch Office Sans"/>
                        </a:defRPr>
                      </a:lvl4pPr>
                      <a:lvl5pPr marL="1828800" algn="l" defTabSz="914400" rtl="0" eaLnBrk="1" latinLnBrk="0" hangingPunct="1">
                        <a:defRPr sz="1800" kern="1200">
                          <a:solidFill>
                            <a:schemeClr val="tx1"/>
                          </a:solidFill>
                          <a:latin typeface="Bosch Office Sans"/>
                        </a:defRPr>
                      </a:lvl5pPr>
                      <a:lvl6pPr marL="2286000" algn="l" defTabSz="914400" rtl="0" eaLnBrk="1" latinLnBrk="0" hangingPunct="1">
                        <a:defRPr sz="1800" kern="1200">
                          <a:solidFill>
                            <a:schemeClr val="tx1"/>
                          </a:solidFill>
                          <a:latin typeface="Bosch Office Sans"/>
                        </a:defRPr>
                      </a:lvl6pPr>
                      <a:lvl7pPr marL="2743200" algn="l" defTabSz="914400" rtl="0" eaLnBrk="1" latinLnBrk="0" hangingPunct="1">
                        <a:defRPr sz="1800" kern="1200">
                          <a:solidFill>
                            <a:schemeClr val="tx1"/>
                          </a:solidFill>
                          <a:latin typeface="Bosch Office Sans"/>
                        </a:defRPr>
                      </a:lvl7pPr>
                      <a:lvl8pPr marL="3200400" algn="l" defTabSz="914400" rtl="0" eaLnBrk="1" latinLnBrk="0" hangingPunct="1">
                        <a:defRPr sz="1800" kern="1200">
                          <a:solidFill>
                            <a:schemeClr val="tx1"/>
                          </a:solidFill>
                          <a:latin typeface="Bosch Office Sans"/>
                        </a:defRPr>
                      </a:lvl8pPr>
                      <a:lvl9pPr marL="3657600" algn="l" defTabSz="914400" rtl="0" eaLnBrk="1" latinLnBrk="0" hangingPunct="1">
                        <a:defRPr sz="1800" kern="1200">
                          <a:solidFill>
                            <a:schemeClr val="tx1"/>
                          </a:solidFill>
                          <a:latin typeface="Bosch Office Sans"/>
                        </a:defRPr>
                      </a:lvl9pPr>
                    </a:lstStyle>
                    <a:p>
                      <a:pPr algn="l" fontAlgn="t"/>
                      <a:r>
                        <a:rPr lang="en-US" sz="800" b="0" i="0" u="none" strike="noStrike" noProof="0" dirty="0" smtClean="0">
                          <a:solidFill>
                            <a:schemeClr val="tx2"/>
                          </a:solidFill>
                          <a:latin typeface="+mn-lt"/>
                        </a:rPr>
                        <a:t>8</a:t>
                      </a:r>
                      <a:endParaRPr lang="en-US" sz="800" b="0" i="0" u="none" strike="noStrike" noProof="0" dirty="0">
                        <a:solidFill>
                          <a:schemeClr val="tx2"/>
                        </a:solidFill>
                        <a:latin typeface="+mn-lt"/>
                      </a:endParaRPr>
                    </a:p>
                  </a:txBody>
                  <a:tcPr marL="36000" marR="36000" marT="36000" marB="36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Action</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RD to identify and nominate regional sales manager designated</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tx1"/>
                          </a:solidFill>
                          <a:latin typeface="+mn-lt"/>
                        </a:rPr>
                        <a:t>Necat K./ Francois H.</a:t>
                      </a:r>
                      <a:endParaRPr lang="en-US" sz="800" b="0" i="0" u="none" strike="noStrike" noProof="0" dirty="0">
                        <a:solidFill>
                          <a:schemeClr val="tx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important</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18/02/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15/03/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t"/>
                      <a:r>
                        <a:rPr lang="en-US" sz="800" b="0" i="0" u="none" strike="noStrike" noProof="0" dirty="0" smtClean="0">
                          <a:solidFill>
                            <a:srgbClr val="000000"/>
                          </a:solidFill>
                          <a:latin typeface="+mn-lt"/>
                        </a:rPr>
                        <a:t>07/01/ 2013</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no</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chemeClr val="bg1"/>
                          </a:solidFill>
                          <a:latin typeface="+mn-lt"/>
                        </a:rPr>
                        <a:t>on track</a:t>
                      </a:r>
                      <a:endParaRPr lang="en-US" sz="800" b="0" i="0" u="none" strike="noStrike" noProof="0" dirty="0">
                        <a:solidFill>
                          <a:schemeClr val="bg1"/>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t"/>
                      <a:r>
                        <a:rPr lang="en-US" sz="800" b="0" i="0" u="none" strike="noStrike" noProof="0" dirty="0" smtClean="0">
                          <a:solidFill>
                            <a:srgbClr val="000000"/>
                          </a:solidFill>
                          <a:latin typeface="+mn-lt"/>
                        </a:rPr>
                        <a:t>For pilot region, mainly WTE sales manager</a:t>
                      </a:r>
                      <a:endParaRPr lang="en-US" sz="800" b="0" i="0" u="none" strike="noStrike" noProof="0" dirty="0">
                        <a:solidFill>
                          <a:srgbClr val="000000"/>
                        </a:solidFill>
                        <a:latin typeface="+mn-lt"/>
                      </a:endParaRPr>
                    </a:p>
                  </a:txBody>
                  <a:tcPr marL="36000" marR="36000" marT="18000" marB="18000">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15348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rotWithShape="1">
          <a:blip r:embed="rId5" cstate="print"/>
          <a:srcRect l="766" t="13436" r="17648" b="897"/>
          <a:stretch/>
        </p:blipFill>
        <p:spPr bwMode="auto">
          <a:xfrm>
            <a:off x="2500461" y="1960749"/>
            <a:ext cx="6889003" cy="4014880"/>
          </a:xfrm>
          <a:prstGeom prst="rect">
            <a:avLst/>
          </a:prstGeom>
          <a:noFill/>
          <a:ln w="9525">
            <a:noFill/>
            <a:miter lim="800000"/>
            <a:headEnd/>
            <a:tailEnd/>
          </a:ln>
          <a:effectLst/>
        </p:spPr>
      </p:pic>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Classification of the most important stakeholders with regard to their influence on and attitude toward the integration project</a:t>
            </a:r>
          </a:p>
          <a:p>
            <a:pPr lvl="2"/>
            <a:r>
              <a:rPr lang="en-US" noProof="0" dirty="0" smtClean="0"/>
              <a:t>Classification of the degree of influence from low to high</a:t>
            </a:r>
          </a:p>
          <a:p>
            <a:pPr lvl="2"/>
            <a:r>
              <a:rPr lang="en-US" noProof="0" dirty="0" smtClean="0"/>
              <a:t>Classification of the attitude from blocking to neutral to committed</a:t>
            </a:r>
            <a:endParaRPr lang="en-US" noProof="0" dirty="0"/>
          </a:p>
        </p:txBody>
      </p:sp>
      <p:sp>
        <p:nvSpPr>
          <p:cNvPr id="4" name="Titel 3"/>
          <p:cNvSpPr>
            <a:spLocks noGrp="1"/>
          </p:cNvSpPr>
          <p:nvPr>
            <p:ph type="title"/>
          </p:nvPr>
        </p:nvSpPr>
        <p:spPr/>
        <p:txBody>
          <a:bodyPr/>
          <a:lstStyle/>
          <a:p>
            <a:r>
              <a:rPr lang="en-US" noProof="0" dirty="0" smtClean="0"/>
              <a:t>3. How can control over possible stakeholder risks be achieved? (1/2)</a:t>
            </a:r>
            <a:endParaRPr lang="en-US" noProof="0" dirty="0"/>
          </a:p>
        </p:txBody>
      </p:sp>
      <p:sp>
        <p:nvSpPr>
          <p:cNvPr id="3" name="Textplatzhalter 2"/>
          <p:cNvSpPr>
            <a:spLocks noGrp="1"/>
          </p:cNvSpPr>
          <p:nvPr>
            <p:ph type="body" sz="quarter" idx="12"/>
          </p:nvPr>
        </p:nvSpPr>
        <p:spPr/>
        <p:txBody>
          <a:bodyPr/>
          <a:lstStyle/>
          <a:p>
            <a:r>
              <a:rPr lang="en-US" noProof="0" dirty="0" smtClean="0"/>
              <a:t>Take Control</a:t>
            </a:r>
            <a:endParaRPr lang="en-US" noProof="0"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Presentation of a stakeholder mapping of an integration project in automotive sector</a:t>
            </a:r>
          </a:p>
        </p:txBody>
      </p:sp>
      <p:sp>
        <p:nvSpPr>
          <p:cNvPr id="10" name="Text Placeholder 12"/>
          <p:cNvSpPr txBox="1">
            <a:spLocks/>
          </p:cNvSpPr>
          <p:nvPr>
            <p:custDataLst>
              <p:tags r:id="rId2"/>
            </p:custDataLst>
          </p:nvPr>
        </p:nvSpPr>
        <p:spPr>
          <a:xfrm>
            <a:off x="2457778" y="1749425"/>
            <a:ext cx="6959272" cy="1485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solidFill>
                  <a:schemeClr val="tx1"/>
                </a:solidFill>
                <a:latin typeface="Arial" panose="020B0604020202020204" pitchFamily="34" charset="0"/>
                <a:cs typeface="Arial" panose="020B0604020202020204" pitchFamily="34" charset="0"/>
              </a:rPr>
              <a:t>STAKEHOLDER MAP (EXAMPLE)</a:t>
            </a:r>
            <a:endParaRPr lang="en-US" sz="900" kern="0" dirty="0">
              <a:solidFill>
                <a:schemeClr val="tx1"/>
              </a:solidFill>
              <a:latin typeface="Arial" panose="020B0604020202020204" pitchFamily="34" charset="0"/>
              <a:cs typeface="Arial" panose="020B0604020202020204" pitchFamily="34" charset="0"/>
            </a:endParaRPr>
          </a:p>
        </p:txBody>
      </p:sp>
      <p:sp>
        <p:nvSpPr>
          <p:cNvPr id="1111" name="Rechteck 1110"/>
          <p:cNvSpPr/>
          <p:nvPr/>
        </p:nvSpPr>
        <p:spPr>
          <a:xfrm>
            <a:off x="2465293" y="1960563"/>
            <a:ext cx="6941901" cy="4066237"/>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21" name="Rechteck 120"/>
          <p:cNvSpPr/>
          <p:nvPr/>
        </p:nvSpPr>
        <p:spPr>
          <a:xfrm rot="997853">
            <a:off x="8528193" y="2136309"/>
            <a:ext cx="826476" cy="156079"/>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EXAMPLE</a:t>
            </a:r>
          </a:p>
        </p:txBody>
      </p:sp>
    </p:spTree>
    <p:extLst>
      <p:ext uri="{BB962C8B-B14F-4D97-AF65-F5344CB8AC3E}">
        <p14:creationId xmlns:p14="http://schemas.microsoft.com/office/powerpoint/2010/main" val="5489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Classification of the clean team environment in 3 phases; with 2 active clean team process phases</a:t>
            </a:r>
          </a:p>
          <a:p>
            <a:pPr lvl="2"/>
            <a:r>
              <a:rPr lang="en-US" noProof="0" dirty="0" smtClean="0"/>
              <a:t> Clean team works separated from the integration teams of companies A and B during the first two phases</a:t>
            </a:r>
            <a:endParaRPr lang="en-US" noProof="0" dirty="0"/>
          </a:p>
        </p:txBody>
      </p:sp>
      <p:sp>
        <p:nvSpPr>
          <p:cNvPr id="4" name="Titel 3"/>
          <p:cNvSpPr>
            <a:spLocks noGrp="1"/>
          </p:cNvSpPr>
          <p:nvPr>
            <p:ph type="title"/>
          </p:nvPr>
        </p:nvSpPr>
        <p:spPr/>
        <p:txBody>
          <a:bodyPr/>
          <a:lstStyle/>
          <a:p>
            <a:r>
              <a:rPr lang="en-US" noProof="0" dirty="0" smtClean="0"/>
              <a:t>3. How can control over possible stakeholder risks be achieved? (2/2)</a:t>
            </a:r>
            <a:endParaRPr lang="en-US" noProof="0" dirty="0"/>
          </a:p>
        </p:txBody>
      </p:sp>
      <p:sp>
        <p:nvSpPr>
          <p:cNvPr id="3" name="Textplatzhalter 2"/>
          <p:cNvSpPr>
            <a:spLocks noGrp="1"/>
          </p:cNvSpPr>
          <p:nvPr>
            <p:ph type="body" sz="quarter" idx="12"/>
          </p:nvPr>
        </p:nvSpPr>
        <p:spPr/>
        <p:txBody>
          <a:bodyPr/>
          <a:lstStyle/>
          <a:p>
            <a:r>
              <a:rPr lang="en-US" noProof="0" dirty="0" smtClean="0"/>
              <a:t>Take Control</a:t>
            </a:r>
            <a:endParaRPr lang="en-US" noProof="0" dirty="0"/>
          </a:p>
        </p:txBody>
      </p:sp>
      <p:sp>
        <p:nvSpPr>
          <p:cNvPr id="6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the clean team environment and process in the framework of an integration project</a:t>
            </a:r>
          </a:p>
        </p:txBody>
      </p:sp>
      <p:grpSp>
        <p:nvGrpSpPr>
          <p:cNvPr id="3256" name="Gruppieren 3255"/>
          <p:cNvGrpSpPr/>
          <p:nvPr/>
        </p:nvGrpSpPr>
        <p:grpSpPr>
          <a:xfrm>
            <a:off x="2460625" y="1701801"/>
            <a:ext cx="6962775" cy="4317999"/>
            <a:chOff x="2460625" y="1701801"/>
            <a:chExt cx="6962775" cy="3965575"/>
          </a:xfrm>
        </p:grpSpPr>
        <p:sp>
          <p:nvSpPr>
            <p:cNvPr id="215" name="Rectangle 17"/>
            <p:cNvSpPr>
              <a:spLocks noChangeArrowheads="1"/>
            </p:cNvSpPr>
            <p:nvPr/>
          </p:nvSpPr>
          <p:spPr bwMode="auto">
            <a:xfrm>
              <a:off x="4987925" y="1985963"/>
              <a:ext cx="2593975" cy="3681413"/>
            </a:xfrm>
            <a:prstGeom prst="rect">
              <a:avLst/>
            </a:prstGeom>
            <a:solidFill>
              <a:srgbClr val="D9D9D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Rectangle 5"/>
            <p:cNvSpPr>
              <a:spLocks noChangeArrowheads="1"/>
            </p:cNvSpPr>
            <p:nvPr/>
          </p:nvSpPr>
          <p:spPr bwMode="auto">
            <a:xfrm>
              <a:off x="2460625" y="1985963"/>
              <a:ext cx="2406650" cy="3681413"/>
            </a:xfrm>
            <a:prstGeom prst="rect">
              <a:avLst/>
            </a:prstGeom>
            <a:solidFill>
              <a:srgbClr val="005EB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Rechteck 217"/>
            <p:cNvSpPr/>
            <p:nvPr/>
          </p:nvSpPr>
          <p:spPr>
            <a:xfrm>
              <a:off x="2500061" y="2940051"/>
              <a:ext cx="5070475" cy="17145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dirty="0" smtClean="0">
                  <a:solidFill>
                    <a:schemeClr val="bg1"/>
                  </a:solidFill>
                </a:rPr>
                <a:t>CLEAN ROOM – Legal Protocols – Fire Wall</a:t>
              </a:r>
            </a:p>
          </p:txBody>
        </p:sp>
        <p:sp>
          <p:nvSpPr>
            <p:cNvPr id="219" name="Rechteck 218"/>
            <p:cNvSpPr/>
            <p:nvPr/>
          </p:nvSpPr>
          <p:spPr>
            <a:xfrm>
              <a:off x="2506412" y="4883151"/>
              <a:ext cx="5070475" cy="17145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dirty="0" smtClean="0">
                  <a:solidFill>
                    <a:schemeClr val="bg1"/>
                  </a:solidFill>
                </a:rPr>
                <a:t>CLEAN ROOM – Legal Protocols – Fire Wall</a:t>
              </a:r>
            </a:p>
          </p:txBody>
        </p:sp>
        <p:sp>
          <p:nvSpPr>
            <p:cNvPr id="16" name="Rectangle 7"/>
            <p:cNvSpPr>
              <a:spLocks noChangeArrowheads="1"/>
            </p:cNvSpPr>
            <p:nvPr/>
          </p:nvSpPr>
          <p:spPr bwMode="auto">
            <a:xfrm>
              <a:off x="2530475" y="2027238"/>
              <a:ext cx="12604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FFFFFF"/>
                  </a:solidFill>
                  <a:effectLst/>
                  <a:latin typeface="Arial" panose="020B0604020202020204" pitchFamily="34" charset="0"/>
                </a:rPr>
                <a:t>Defining of Environment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8"/>
            <p:cNvSpPr>
              <a:spLocks noChangeArrowheads="1"/>
            </p:cNvSpPr>
            <p:nvPr/>
          </p:nvSpPr>
          <p:spPr bwMode="auto">
            <a:xfrm>
              <a:off x="2474913" y="1701801"/>
              <a:ext cx="2392362"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0"/>
            <p:cNvSpPr>
              <a:spLocks noChangeArrowheads="1"/>
            </p:cNvSpPr>
            <p:nvPr/>
          </p:nvSpPr>
          <p:spPr bwMode="auto">
            <a:xfrm>
              <a:off x="3446463" y="1727201"/>
              <a:ext cx="4360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FFFFFF"/>
                  </a:solidFill>
                  <a:effectLst/>
                  <a:latin typeface="Arial" panose="020B0604020202020204" pitchFamily="34" charset="0"/>
                </a:rPr>
                <a:t>Phase 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1"/>
            <p:cNvSpPr>
              <a:spLocks noChangeArrowheads="1"/>
            </p:cNvSpPr>
            <p:nvPr/>
          </p:nvSpPr>
          <p:spPr bwMode="auto">
            <a:xfrm>
              <a:off x="4987925" y="1701801"/>
              <a:ext cx="2593975"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3"/>
            <p:cNvSpPr>
              <a:spLocks noChangeArrowheads="1"/>
            </p:cNvSpPr>
            <p:nvPr/>
          </p:nvSpPr>
          <p:spPr bwMode="auto">
            <a:xfrm>
              <a:off x="6069013" y="1728788"/>
              <a:ext cx="4360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FFFFFF"/>
                  </a:solidFill>
                  <a:effectLst/>
                  <a:latin typeface="Arial" panose="020B0604020202020204" pitchFamily="34" charset="0"/>
                </a:rPr>
                <a:t>Phase 2</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4"/>
            <p:cNvSpPr>
              <a:spLocks noChangeArrowheads="1"/>
            </p:cNvSpPr>
            <p:nvPr/>
          </p:nvSpPr>
          <p:spPr bwMode="auto">
            <a:xfrm>
              <a:off x="7866063" y="1701801"/>
              <a:ext cx="1530350" cy="195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6"/>
            <p:cNvSpPr>
              <a:spLocks noChangeArrowheads="1"/>
            </p:cNvSpPr>
            <p:nvPr/>
          </p:nvSpPr>
          <p:spPr bwMode="auto">
            <a:xfrm>
              <a:off x="8413750" y="1728788"/>
              <a:ext cx="4360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FFFFFF"/>
                  </a:solidFill>
                  <a:effectLst/>
                  <a:latin typeface="Arial" panose="020B0604020202020204" pitchFamily="34" charset="0"/>
                </a:rPr>
                <a:t>Phase 3</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9"/>
            <p:cNvSpPr>
              <a:spLocks noChangeArrowheads="1"/>
            </p:cNvSpPr>
            <p:nvPr/>
          </p:nvSpPr>
          <p:spPr bwMode="auto">
            <a:xfrm>
              <a:off x="5060950" y="2027238"/>
              <a:ext cx="10414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Arial" panose="020B0604020202020204" pitchFamily="34" charset="0"/>
                </a:rPr>
                <a:t>JumpStart Planning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0"/>
            <p:cNvSpPr>
              <a:spLocks noChangeArrowheads="1"/>
            </p:cNvSpPr>
            <p:nvPr/>
          </p:nvSpPr>
          <p:spPr bwMode="auto">
            <a:xfrm>
              <a:off x="7866063" y="1985963"/>
              <a:ext cx="1544637" cy="3681413"/>
            </a:xfrm>
            <a:prstGeom prst="rect">
              <a:avLst/>
            </a:prstGeom>
            <a:solidFill>
              <a:srgbClr val="D9D9D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Rectangle 22"/>
            <p:cNvSpPr>
              <a:spLocks noChangeArrowheads="1"/>
            </p:cNvSpPr>
            <p:nvPr/>
          </p:nvSpPr>
          <p:spPr bwMode="auto">
            <a:xfrm>
              <a:off x="7940675" y="2027238"/>
              <a:ext cx="11112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Arial" panose="020B0604020202020204" pitchFamily="34" charset="0"/>
                </a:rPr>
                <a:t>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4" name="Rectangle 23"/>
            <p:cNvSpPr>
              <a:spLocks noChangeArrowheads="1"/>
            </p:cNvSpPr>
            <p:nvPr/>
          </p:nvSpPr>
          <p:spPr bwMode="auto">
            <a:xfrm>
              <a:off x="7993063" y="2019301"/>
              <a:ext cx="82550"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smtClean="0">
                  <a:ln>
                    <a:noFill/>
                  </a:ln>
                  <a:solidFill>
                    <a:srgbClr val="000000"/>
                  </a:solidFill>
                  <a:effectLst/>
                  <a:latin typeface="Arial" panose="020B0604020202020204" pitchFamily="34" charset="0"/>
                </a:rPr>
                <a:t>st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24"/>
            <p:cNvSpPr>
              <a:spLocks noChangeArrowheads="1"/>
            </p:cNvSpPr>
            <p:nvPr/>
          </p:nvSpPr>
          <p:spPr bwMode="auto">
            <a:xfrm>
              <a:off x="8059738" y="2027238"/>
              <a:ext cx="223837"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Arial" panose="020B0604020202020204" pitchFamily="34" charset="0"/>
                </a:rPr>
                <a:t>100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7" name="Rectangle 25"/>
            <p:cNvSpPr>
              <a:spLocks noChangeArrowheads="1"/>
            </p:cNvSpPr>
            <p:nvPr/>
          </p:nvSpPr>
          <p:spPr bwMode="auto">
            <a:xfrm>
              <a:off x="8216900" y="2027238"/>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8" name="Rectangle 26"/>
            <p:cNvSpPr>
              <a:spLocks noChangeArrowheads="1"/>
            </p:cNvSpPr>
            <p:nvPr/>
          </p:nvSpPr>
          <p:spPr bwMode="auto">
            <a:xfrm>
              <a:off x="8247063" y="2027238"/>
              <a:ext cx="83185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smtClean="0">
                  <a:ln>
                    <a:noFill/>
                  </a:ln>
                  <a:solidFill>
                    <a:srgbClr val="000000"/>
                  </a:solidFill>
                  <a:effectLst/>
                  <a:latin typeface="Arial" panose="020B0604020202020204" pitchFamily="34" charset="0"/>
                </a:rPr>
                <a:t>Days Execution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9" name="Rectangle 27"/>
            <p:cNvSpPr>
              <a:spLocks noChangeArrowheads="1"/>
            </p:cNvSpPr>
            <p:nvPr/>
          </p:nvSpPr>
          <p:spPr bwMode="auto">
            <a:xfrm>
              <a:off x="2505075" y="2301876"/>
              <a:ext cx="749300"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8"/>
            <p:cNvSpPr>
              <a:spLocks noEditPoints="1"/>
            </p:cNvSpPr>
            <p:nvPr/>
          </p:nvSpPr>
          <p:spPr bwMode="auto">
            <a:xfrm>
              <a:off x="2501900" y="2297113"/>
              <a:ext cx="757237" cy="517525"/>
            </a:xfrm>
            <a:custGeom>
              <a:avLst/>
              <a:gdLst>
                <a:gd name="T0" fmla="*/ 0 w 1616"/>
                <a:gd name="T1" fmla="*/ 8 h 1104"/>
                <a:gd name="T2" fmla="*/ 8 w 1616"/>
                <a:gd name="T3" fmla="*/ 0 h 1104"/>
                <a:gd name="T4" fmla="*/ 1608 w 1616"/>
                <a:gd name="T5" fmla="*/ 0 h 1104"/>
                <a:gd name="T6" fmla="*/ 1616 w 1616"/>
                <a:gd name="T7" fmla="*/ 8 h 1104"/>
                <a:gd name="T8" fmla="*/ 1616 w 1616"/>
                <a:gd name="T9" fmla="*/ 1096 h 1104"/>
                <a:gd name="T10" fmla="*/ 1608 w 1616"/>
                <a:gd name="T11" fmla="*/ 1104 h 1104"/>
                <a:gd name="T12" fmla="*/ 8 w 1616"/>
                <a:gd name="T13" fmla="*/ 1104 h 1104"/>
                <a:gd name="T14" fmla="*/ 0 w 1616"/>
                <a:gd name="T15" fmla="*/ 1096 h 1104"/>
                <a:gd name="T16" fmla="*/ 0 w 1616"/>
                <a:gd name="T17" fmla="*/ 8 h 1104"/>
                <a:gd name="T18" fmla="*/ 16 w 1616"/>
                <a:gd name="T19" fmla="*/ 1096 h 1104"/>
                <a:gd name="T20" fmla="*/ 8 w 1616"/>
                <a:gd name="T21" fmla="*/ 1088 h 1104"/>
                <a:gd name="T22" fmla="*/ 1608 w 1616"/>
                <a:gd name="T23" fmla="*/ 1088 h 1104"/>
                <a:gd name="T24" fmla="*/ 1600 w 1616"/>
                <a:gd name="T25" fmla="*/ 1096 h 1104"/>
                <a:gd name="T26" fmla="*/ 1600 w 1616"/>
                <a:gd name="T27" fmla="*/ 8 h 1104"/>
                <a:gd name="T28" fmla="*/ 1608 w 1616"/>
                <a:gd name="T29" fmla="*/ 16 h 1104"/>
                <a:gd name="T30" fmla="*/ 8 w 1616"/>
                <a:gd name="T31" fmla="*/ 16 h 1104"/>
                <a:gd name="T32" fmla="*/ 16 w 1616"/>
                <a:gd name="T33" fmla="*/ 8 h 1104"/>
                <a:gd name="T34" fmla="*/ 16 w 1616"/>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6" h="1104">
                  <a:moveTo>
                    <a:pt x="0" y="8"/>
                  </a:moveTo>
                  <a:cubicBezTo>
                    <a:pt x="0" y="4"/>
                    <a:pt x="4" y="0"/>
                    <a:pt x="8" y="0"/>
                  </a:cubicBezTo>
                  <a:lnTo>
                    <a:pt x="1608" y="0"/>
                  </a:lnTo>
                  <a:cubicBezTo>
                    <a:pt x="1613" y="0"/>
                    <a:pt x="1616" y="4"/>
                    <a:pt x="1616" y="8"/>
                  </a:cubicBezTo>
                  <a:lnTo>
                    <a:pt x="1616" y="1096"/>
                  </a:lnTo>
                  <a:cubicBezTo>
                    <a:pt x="1616" y="1101"/>
                    <a:pt x="1613" y="1104"/>
                    <a:pt x="1608" y="1104"/>
                  </a:cubicBezTo>
                  <a:lnTo>
                    <a:pt x="8" y="1104"/>
                  </a:lnTo>
                  <a:cubicBezTo>
                    <a:pt x="4" y="1104"/>
                    <a:pt x="0" y="1101"/>
                    <a:pt x="0" y="1096"/>
                  </a:cubicBezTo>
                  <a:lnTo>
                    <a:pt x="0" y="8"/>
                  </a:lnTo>
                  <a:close/>
                  <a:moveTo>
                    <a:pt x="16" y="1096"/>
                  </a:moveTo>
                  <a:lnTo>
                    <a:pt x="8" y="1088"/>
                  </a:lnTo>
                  <a:lnTo>
                    <a:pt x="1608" y="1088"/>
                  </a:lnTo>
                  <a:lnTo>
                    <a:pt x="1600" y="1096"/>
                  </a:lnTo>
                  <a:lnTo>
                    <a:pt x="1600" y="8"/>
                  </a:lnTo>
                  <a:lnTo>
                    <a:pt x="1608"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Rectangle 29"/>
            <p:cNvSpPr>
              <a:spLocks noChangeArrowheads="1"/>
            </p:cNvSpPr>
            <p:nvPr/>
          </p:nvSpPr>
          <p:spPr bwMode="auto">
            <a:xfrm>
              <a:off x="2636838" y="2343151"/>
              <a:ext cx="53975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Company A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30"/>
            <p:cNvSpPr>
              <a:spLocks noChangeArrowheads="1"/>
            </p:cNvSpPr>
            <p:nvPr/>
          </p:nvSpPr>
          <p:spPr bwMode="auto">
            <a:xfrm>
              <a:off x="2614613" y="2449513"/>
              <a:ext cx="5762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Executives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31"/>
            <p:cNvSpPr>
              <a:spLocks noChangeArrowheads="1"/>
            </p:cNvSpPr>
            <p:nvPr/>
          </p:nvSpPr>
          <p:spPr bwMode="auto">
            <a:xfrm>
              <a:off x="3071813" y="2449513"/>
              <a:ext cx="1412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&amp;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4" name="Rectangle 32"/>
            <p:cNvSpPr>
              <a:spLocks noChangeArrowheads="1"/>
            </p:cNvSpPr>
            <p:nvPr/>
          </p:nvSpPr>
          <p:spPr bwMode="auto">
            <a:xfrm>
              <a:off x="2584450" y="2554288"/>
              <a:ext cx="65246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Subject Matter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5" name="Rectangle 33"/>
            <p:cNvSpPr>
              <a:spLocks noChangeArrowheads="1"/>
            </p:cNvSpPr>
            <p:nvPr/>
          </p:nvSpPr>
          <p:spPr bwMode="auto">
            <a:xfrm>
              <a:off x="2719388" y="2667001"/>
              <a:ext cx="3968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Experts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6" name="Rectangle 34"/>
            <p:cNvSpPr>
              <a:spLocks noChangeArrowheads="1"/>
            </p:cNvSpPr>
            <p:nvPr/>
          </p:nvSpPr>
          <p:spPr bwMode="auto">
            <a:xfrm>
              <a:off x="5481638" y="2301876"/>
              <a:ext cx="569912"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5"/>
            <p:cNvSpPr>
              <a:spLocks noEditPoints="1"/>
            </p:cNvSpPr>
            <p:nvPr/>
          </p:nvSpPr>
          <p:spPr bwMode="auto">
            <a:xfrm>
              <a:off x="5478463" y="2297113"/>
              <a:ext cx="577850" cy="517525"/>
            </a:xfrm>
            <a:custGeom>
              <a:avLst/>
              <a:gdLst>
                <a:gd name="T0" fmla="*/ 0 w 1232"/>
                <a:gd name="T1" fmla="*/ 8 h 1104"/>
                <a:gd name="T2" fmla="*/ 8 w 1232"/>
                <a:gd name="T3" fmla="*/ 0 h 1104"/>
                <a:gd name="T4" fmla="*/ 1224 w 1232"/>
                <a:gd name="T5" fmla="*/ 0 h 1104"/>
                <a:gd name="T6" fmla="*/ 1232 w 1232"/>
                <a:gd name="T7" fmla="*/ 8 h 1104"/>
                <a:gd name="T8" fmla="*/ 1232 w 1232"/>
                <a:gd name="T9" fmla="*/ 1096 h 1104"/>
                <a:gd name="T10" fmla="*/ 1224 w 1232"/>
                <a:gd name="T11" fmla="*/ 1104 h 1104"/>
                <a:gd name="T12" fmla="*/ 8 w 1232"/>
                <a:gd name="T13" fmla="*/ 1104 h 1104"/>
                <a:gd name="T14" fmla="*/ 0 w 1232"/>
                <a:gd name="T15" fmla="*/ 1096 h 1104"/>
                <a:gd name="T16" fmla="*/ 0 w 1232"/>
                <a:gd name="T17" fmla="*/ 8 h 1104"/>
                <a:gd name="T18" fmla="*/ 16 w 1232"/>
                <a:gd name="T19" fmla="*/ 1096 h 1104"/>
                <a:gd name="T20" fmla="*/ 8 w 1232"/>
                <a:gd name="T21" fmla="*/ 1088 h 1104"/>
                <a:gd name="T22" fmla="*/ 1224 w 1232"/>
                <a:gd name="T23" fmla="*/ 1088 h 1104"/>
                <a:gd name="T24" fmla="*/ 1216 w 1232"/>
                <a:gd name="T25" fmla="*/ 1096 h 1104"/>
                <a:gd name="T26" fmla="*/ 1216 w 1232"/>
                <a:gd name="T27" fmla="*/ 8 h 1104"/>
                <a:gd name="T28" fmla="*/ 1224 w 1232"/>
                <a:gd name="T29" fmla="*/ 16 h 1104"/>
                <a:gd name="T30" fmla="*/ 8 w 1232"/>
                <a:gd name="T31" fmla="*/ 16 h 1104"/>
                <a:gd name="T32" fmla="*/ 16 w 1232"/>
                <a:gd name="T33" fmla="*/ 8 h 1104"/>
                <a:gd name="T34" fmla="*/ 16 w 1232"/>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104">
                  <a:moveTo>
                    <a:pt x="0" y="8"/>
                  </a:moveTo>
                  <a:cubicBezTo>
                    <a:pt x="0" y="4"/>
                    <a:pt x="4" y="0"/>
                    <a:pt x="8" y="0"/>
                  </a:cubicBezTo>
                  <a:lnTo>
                    <a:pt x="1224" y="0"/>
                  </a:lnTo>
                  <a:cubicBezTo>
                    <a:pt x="1229" y="0"/>
                    <a:pt x="1232" y="4"/>
                    <a:pt x="1232" y="8"/>
                  </a:cubicBezTo>
                  <a:lnTo>
                    <a:pt x="1232" y="1096"/>
                  </a:lnTo>
                  <a:cubicBezTo>
                    <a:pt x="1232" y="1101"/>
                    <a:pt x="1229" y="1104"/>
                    <a:pt x="1224" y="1104"/>
                  </a:cubicBezTo>
                  <a:lnTo>
                    <a:pt x="8" y="1104"/>
                  </a:lnTo>
                  <a:cubicBezTo>
                    <a:pt x="4" y="1104"/>
                    <a:pt x="0" y="1101"/>
                    <a:pt x="0" y="1096"/>
                  </a:cubicBezTo>
                  <a:lnTo>
                    <a:pt x="0" y="8"/>
                  </a:lnTo>
                  <a:close/>
                  <a:moveTo>
                    <a:pt x="16" y="1096"/>
                  </a:moveTo>
                  <a:lnTo>
                    <a:pt x="8" y="1088"/>
                  </a:lnTo>
                  <a:lnTo>
                    <a:pt x="1224" y="1088"/>
                  </a:lnTo>
                  <a:lnTo>
                    <a:pt x="1216" y="1096"/>
                  </a:lnTo>
                  <a:lnTo>
                    <a:pt x="1216" y="8"/>
                  </a:lnTo>
                  <a:lnTo>
                    <a:pt x="1224"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Rectangle 36"/>
            <p:cNvSpPr>
              <a:spLocks noChangeArrowheads="1"/>
            </p:cNvSpPr>
            <p:nvPr/>
          </p:nvSpPr>
          <p:spPr bwMode="auto">
            <a:xfrm>
              <a:off x="5521325" y="2397126"/>
              <a:ext cx="50958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Company 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9" name="Rectangle 37"/>
            <p:cNvSpPr>
              <a:spLocks noChangeArrowheads="1"/>
            </p:cNvSpPr>
            <p:nvPr/>
          </p:nvSpPr>
          <p:spPr bwMode="auto">
            <a:xfrm>
              <a:off x="5545138" y="2503488"/>
              <a:ext cx="5699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0" name="Rectangle 38"/>
            <p:cNvSpPr>
              <a:spLocks noChangeArrowheads="1"/>
            </p:cNvSpPr>
            <p:nvPr/>
          </p:nvSpPr>
          <p:spPr bwMode="auto">
            <a:xfrm>
              <a:off x="5619750" y="2608263"/>
              <a:ext cx="3143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Teams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1" name="Rectangle 39"/>
            <p:cNvSpPr>
              <a:spLocks noChangeArrowheads="1"/>
            </p:cNvSpPr>
            <p:nvPr/>
          </p:nvSpPr>
          <p:spPr bwMode="auto">
            <a:xfrm>
              <a:off x="6202363" y="2301876"/>
              <a:ext cx="577850"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0"/>
            <p:cNvSpPr>
              <a:spLocks noEditPoints="1"/>
            </p:cNvSpPr>
            <p:nvPr/>
          </p:nvSpPr>
          <p:spPr bwMode="auto">
            <a:xfrm>
              <a:off x="6197600" y="2297113"/>
              <a:ext cx="585787" cy="517525"/>
            </a:xfrm>
            <a:custGeom>
              <a:avLst/>
              <a:gdLst>
                <a:gd name="T0" fmla="*/ 0 w 1248"/>
                <a:gd name="T1" fmla="*/ 8 h 1104"/>
                <a:gd name="T2" fmla="*/ 8 w 1248"/>
                <a:gd name="T3" fmla="*/ 0 h 1104"/>
                <a:gd name="T4" fmla="*/ 1240 w 1248"/>
                <a:gd name="T5" fmla="*/ 0 h 1104"/>
                <a:gd name="T6" fmla="*/ 1248 w 1248"/>
                <a:gd name="T7" fmla="*/ 8 h 1104"/>
                <a:gd name="T8" fmla="*/ 1248 w 1248"/>
                <a:gd name="T9" fmla="*/ 1096 h 1104"/>
                <a:gd name="T10" fmla="*/ 1240 w 1248"/>
                <a:gd name="T11" fmla="*/ 1104 h 1104"/>
                <a:gd name="T12" fmla="*/ 8 w 1248"/>
                <a:gd name="T13" fmla="*/ 1104 h 1104"/>
                <a:gd name="T14" fmla="*/ 0 w 1248"/>
                <a:gd name="T15" fmla="*/ 1096 h 1104"/>
                <a:gd name="T16" fmla="*/ 0 w 1248"/>
                <a:gd name="T17" fmla="*/ 8 h 1104"/>
                <a:gd name="T18" fmla="*/ 16 w 1248"/>
                <a:gd name="T19" fmla="*/ 1096 h 1104"/>
                <a:gd name="T20" fmla="*/ 8 w 1248"/>
                <a:gd name="T21" fmla="*/ 1088 h 1104"/>
                <a:gd name="T22" fmla="*/ 1240 w 1248"/>
                <a:gd name="T23" fmla="*/ 1088 h 1104"/>
                <a:gd name="T24" fmla="*/ 1232 w 1248"/>
                <a:gd name="T25" fmla="*/ 1096 h 1104"/>
                <a:gd name="T26" fmla="*/ 1232 w 1248"/>
                <a:gd name="T27" fmla="*/ 8 h 1104"/>
                <a:gd name="T28" fmla="*/ 1240 w 1248"/>
                <a:gd name="T29" fmla="*/ 16 h 1104"/>
                <a:gd name="T30" fmla="*/ 8 w 1248"/>
                <a:gd name="T31" fmla="*/ 16 h 1104"/>
                <a:gd name="T32" fmla="*/ 16 w 1248"/>
                <a:gd name="T33" fmla="*/ 8 h 1104"/>
                <a:gd name="T34" fmla="*/ 16 w 1248"/>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104">
                  <a:moveTo>
                    <a:pt x="0" y="8"/>
                  </a:moveTo>
                  <a:cubicBezTo>
                    <a:pt x="0" y="4"/>
                    <a:pt x="4" y="0"/>
                    <a:pt x="8" y="0"/>
                  </a:cubicBezTo>
                  <a:lnTo>
                    <a:pt x="1240" y="0"/>
                  </a:lnTo>
                  <a:cubicBezTo>
                    <a:pt x="1245" y="0"/>
                    <a:pt x="1248" y="4"/>
                    <a:pt x="1248" y="8"/>
                  </a:cubicBezTo>
                  <a:lnTo>
                    <a:pt x="1248" y="1096"/>
                  </a:lnTo>
                  <a:cubicBezTo>
                    <a:pt x="1248" y="1101"/>
                    <a:pt x="1245" y="1104"/>
                    <a:pt x="1240" y="1104"/>
                  </a:cubicBezTo>
                  <a:lnTo>
                    <a:pt x="8" y="1104"/>
                  </a:lnTo>
                  <a:cubicBezTo>
                    <a:pt x="4" y="1104"/>
                    <a:pt x="0" y="1101"/>
                    <a:pt x="0" y="1096"/>
                  </a:cubicBezTo>
                  <a:lnTo>
                    <a:pt x="0" y="8"/>
                  </a:lnTo>
                  <a:close/>
                  <a:moveTo>
                    <a:pt x="16" y="1096"/>
                  </a:moveTo>
                  <a:lnTo>
                    <a:pt x="8" y="1088"/>
                  </a:lnTo>
                  <a:lnTo>
                    <a:pt x="1240" y="1088"/>
                  </a:lnTo>
                  <a:lnTo>
                    <a:pt x="1232" y="1096"/>
                  </a:lnTo>
                  <a:lnTo>
                    <a:pt x="1232" y="8"/>
                  </a:lnTo>
                  <a:lnTo>
                    <a:pt x="1240"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Rectangle 41"/>
            <p:cNvSpPr>
              <a:spLocks noChangeArrowheads="1"/>
            </p:cNvSpPr>
            <p:nvPr/>
          </p:nvSpPr>
          <p:spPr bwMode="auto">
            <a:xfrm>
              <a:off x="6350000" y="2343151"/>
              <a:ext cx="3302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Define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4" name="Rectangle 42"/>
            <p:cNvSpPr>
              <a:spLocks noChangeArrowheads="1"/>
            </p:cNvSpPr>
            <p:nvPr/>
          </p:nvSpPr>
          <p:spPr bwMode="auto">
            <a:xfrm>
              <a:off x="6334125" y="2449513"/>
              <a:ext cx="4270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Current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43"/>
            <p:cNvSpPr>
              <a:spLocks noChangeArrowheads="1"/>
            </p:cNvSpPr>
            <p:nvPr/>
          </p:nvSpPr>
          <p:spPr bwMode="auto">
            <a:xfrm>
              <a:off x="6251575" y="2554288"/>
              <a:ext cx="54768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Functions &amp;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6" name="Rectangle 44"/>
            <p:cNvSpPr>
              <a:spLocks noChangeArrowheads="1"/>
            </p:cNvSpPr>
            <p:nvPr/>
          </p:nvSpPr>
          <p:spPr bwMode="auto">
            <a:xfrm>
              <a:off x="6289675" y="2667001"/>
              <a:ext cx="5032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End State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7" name="Freeform 45"/>
            <p:cNvSpPr>
              <a:spLocks/>
            </p:cNvSpPr>
            <p:nvPr/>
          </p:nvSpPr>
          <p:spPr bwMode="auto">
            <a:xfrm>
              <a:off x="3465513" y="2413001"/>
              <a:ext cx="1844675" cy="285750"/>
            </a:xfrm>
            <a:custGeom>
              <a:avLst/>
              <a:gdLst>
                <a:gd name="T0" fmla="*/ 0 w 1162"/>
                <a:gd name="T1" fmla="*/ 0 h 180"/>
                <a:gd name="T2" fmla="*/ 1072 w 1162"/>
                <a:gd name="T3" fmla="*/ 0 h 180"/>
                <a:gd name="T4" fmla="*/ 1162 w 1162"/>
                <a:gd name="T5" fmla="*/ 90 h 180"/>
                <a:gd name="T6" fmla="*/ 1072 w 1162"/>
                <a:gd name="T7" fmla="*/ 180 h 180"/>
                <a:gd name="T8" fmla="*/ 0 w 1162"/>
                <a:gd name="T9" fmla="*/ 180 h 180"/>
                <a:gd name="T10" fmla="*/ 0 w 1162"/>
                <a:gd name="T11" fmla="*/ 0 h 180"/>
              </a:gdLst>
              <a:ahLst/>
              <a:cxnLst>
                <a:cxn ang="0">
                  <a:pos x="T0" y="T1"/>
                </a:cxn>
                <a:cxn ang="0">
                  <a:pos x="T2" y="T3"/>
                </a:cxn>
                <a:cxn ang="0">
                  <a:pos x="T4" y="T5"/>
                </a:cxn>
                <a:cxn ang="0">
                  <a:pos x="T6" y="T7"/>
                </a:cxn>
                <a:cxn ang="0">
                  <a:pos x="T8" y="T9"/>
                </a:cxn>
                <a:cxn ang="0">
                  <a:pos x="T10" y="T11"/>
                </a:cxn>
              </a:cxnLst>
              <a:rect l="0" t="0" r="r" b="b"/>
              <a:pathLst>
                <a:path w="1162" h="180">
                  <a:moveTo>
                    <a:pt x="0" y="0"/>
                  </a:moveTo>
                  <a:lnTo>
                    <a:pt x="1072" y="0"/>
                  </a:lnTo>
                  <a:lnTo>
                    <a:pt x="1162" y="90"/>
                  </a:lnTo>
                  <a:lnTo>
                    <a:pt x="1072" y="180"/>
                  </a:lnTo>
                  <a:lnTo>
                    <a:pt x="0" y="18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6"/>
            <p:cNvSpPr>
              <a:spLocks noEditPoints="1"/>
            </p:cNvSpPr>
            <p:nvPr/>
          </p:nvSpPr>
          <p:spPr bwMode="auto">
            <a:xfrm>
              <a:off x="3460750" y="2409826"/>
              <a:ext cx="1852612" cy="292100"/>
            </a:xfrm>
            <a:custGeom>
              <a:avLst/>
              <a:gdLst>
                <a:gd name="T0" fmla="*/ 0 w 3953"/>
                <a:gd name="T1" fmla="*/ 8 h 624"/>
                <a:gd name="T2" fmla="*/ 8 w 3953"/>
                <a:gd name="T3" fmla="*/ 0 h 624"/>
                <a:gd name="T4" fmla="*/ 3641 w 3953"/>
                <a:gd name="T5" fmla="*/ 0 h 624"/>
                <a:gd name="T6" fmla="*/ 3646 w 3953"/>
                <a:gd name="T7" fmla="*/ 3 h 624"/>
                <a:gd name="T8" fmla="*/ 3950 w 3953"/>
                <a:gd name="T9" fmla="*/ 307 h 624"/>
                <a:gd name="T10" fmla="*/ 3950 w 3953"/>
                <a:gd name="T11" fmla="*/ 318 h 624"/>
                <a:gd name="T12" fmla="*/ 3646 w 3953"/>
                <a:gd name="T13" fmla="*/ 622 h 624"/>
                <a:gd name="T14" fmla="*/ 3641 w 3953"/>
                <a:gd name="T15" fmla="*/ 624 h 624"/>
                <a:gd name="T16" fmla="*/ 8 w 3953"/>
                <a:gd name="T17" fmla="*/ 624 h 624"/>
                <a:gd name="T18" fmla="*/ 0 w 3953"/>
                <a:gd name="T19" fmla="*/ 616 h 624"/>
                <a:gd name="T20" fmla="*/ 0 w 3953"/>
                <a:gd name="T21" fmla="*/ 8 h 624"/>
                <a:gd name="T22" fmla="*/ 16 w 3953"/>
                <a:gd name="T23" fmla="*/ 616 h 624"/>
                <a:gd name="T24" fmla="*/ 8 w 3953"/>
                <a:gd name="T25" fmla="*/ 608 h 624"/>
                <a:gd name="T26" fmla="*/ 3641 w 3953"/>
                <a:gd name="T27" fmla="*/ 608 h 624"/>
                <a:gd name="T28" fmla="*/ 3635 w 3953"/>
                <a:gd name="T29" fmla="*/ 611 h 624"/>
                <a:gd name="T30" fmla="*/ 3939 w 3953"/>
                <a:gd name="T31" fmla="*/ 307 h 624"/>
                <a:gd name="T32" fmla="*/ 3939 w 3953"/>
                <a:gd name="T33" fmla="*/ 318 h 624"/>
                <a:gd name="T34" fmla="*/ 3635 w 3953"/>
                <a:gd name="T35" fmla="*/ 14 h 624"/>
                <a:gd name="T36" fmla="*/ 3641 w 3953"/>
                <a:gd name="T37" fmla="*/ 16 h 624"/>
                <a:gd name="T38" fmla="*/ 8 w 3953"/>
                <a:gd name="T39" fmla="*/ 16 h 624"/>
                <a:gd name="T40" fmla="*/ 16 w 3953"/>
                <a:gd name="T41" fmla="*/ 8 h 624"/>
                <a:gd name="T42" fmla="*/ 16 w 3953"/>
                <a:gd name="T43" fmla="*/ 61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3" h="624">
                  <a:moveTo>
                    <a:pt x="0" y="8"/>
                  </a:moveTo>
                  <a:cubicBezTo>
                    <a:pt x="0" y="4"/>
                    <a:pt x="4" y="0"/>
                    <a:pt x="8" y="0"/>
                  </a:cubicBezTo>
                  <a:lnTo>
                    <a:pt x="3641" y="0"/>
                  </a:lnTo>
                  <a:cubicBezTo>
                    <a:pt x="3643" y="0"/>
                    <a:pt x="3645" y="1"/>
                    <a:pt x="3646" y="3"/>
                  </a:cubicBezTo>
                  <a:lnTo>
                    <a:pt x="3950" y="307"/>
                  </a:lnTo>
                  <a:cubicBezTo>
                    <a:pt x="3953" y="310"/>
                    <a:pt x="3953" y="315"/>
                    <a:pt x="3950" y="318"/>
                  </a:cubicBezTo>
                  <a:lnTo>
                    <a:pt x="3646" y="622"/>
                  </a:lnTo>
                  <a:cubicBezTo>
                    <a:pt x="3645" y="624"/>
                    <a:pt x="3643" y="624"/>
                    <a:pt x="3641" y="624"/>
                  </a:cubicBezTo>
                  <a:lnTo>
                    <a:pt x="8" y="624"/>
                  </a:lnTo>
                  <a:cubicBezTo>
                    <a:pt x="4" y="624"/>
                    <a:pt x="0" y="621"/>
                    <a:pt x="0" y="616"/>
                  </a:cubicBezTo>
                  <a:lnTo>
                    <a:pt x="0" y="8"/>
                  </a:lnTo>
                  <a:close/>
                  <a:moveTo>
                    <a:pt x="16" y="616"/>
                  </a:moveTo>
                  <a:lnTo>
                    <a:pt x="8" y="608"/>
                  </a:lnTo>
                  <a:lnTo>
                    <a:pt x="3641" y="608"/>
                  </a:lnTo>
                  <a:lnTo>
                    <a:pt x="3635" y="611"/>
                  </a:lnTo>
                  <a:lnTo>
                    <a:pt x="3939" y="307"/>
                  </a:lnTo>
                  <a:lnTo>
                    <a:pt x="3939" y="318"/>
                  </a:lnTo>
                  <a:lnTo>
                    <a:pt x="3635" y="14"/>
                  </a:lnTo>
                  <a:lnTo>
                    <a:pt x="3641" y="16"/>
                  </a:lnTo>
                  <a:lnTo>
                    <a:pt x="8" y="16"/>
                  </a:lnTo>
                  <a:lnTo>
                    <a:pt x="16" y="8"/>
                  </a:lnTo>
                  <a:lnTo>
                    <a:pt x="16" y="61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Rectangle 47"/>
            <p:cNvSpPr>
              <a:spLocks noChangeArrowheads="1"/>
            </p:cNvSpPr>
            <p:nvPr/>
          </p:nvSpPr>
          <p:spPr bwMode="auto">
            <a:xfrm>
              <a:off x="3622675" y="2451101"/>
              <a:ext cx="1520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Data Collection, Develop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0" name="Rectangle 48"/>
            <p:cNvSpPr>
              <a:spLocks noChangeArrowheads="1"/>
            </p:cNvSpPr>
            <p:nvPr/>
          </p:nvSpPr>
          <p:spPr bwMode="auto">
            <a:xfrm>
              <a:off x="3840163" y="2557463"/>
              <a:ext cx="12287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Timeline &amp; Key Milestone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04" name="Rectangle 55"/>
            <p:cNvSpPr>
              <a:spLocks noChangeArrowheads="1"/>
            </p:cNvSpPr>
            <p:nvPr/>
          </p:nvSpPr>
          <p:spPr bwMode="auto">
            <a:xfrm>
              <a:off x="2490788" y="3290888"/>
              <a:ext cx="749300"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5" name="Freeform 56"/>
            <p:cNvSpPr>
              <a:spLocks noEditPoints="1"/>
            </p:cNvSpPr>
            <p:nvPr/>
          </p:nvSpPr>
          <p:spPr bwMode="auto">
            <a:xfrm>
              <a:off x="2486025" y="3287713"/>
              <a:ext cx="757237" cy="517525"/>
            </a:xfrm>
            <a:custGeom>
              <a:avLst/>
              <a:gdLst>
                <a:gd name="T0" fmla="*/ 0 w 1616"/>
                <a:gd name="T1" fmla="*/ 8 h 1104"/>
                <a:gd name="T2" fmla="*/ 8 w 1616"/>
                <a:gd name="T3" fmla="*/ 0 h 1104"/>
                <a:gd name="T4" fmla="*/ 1608 w 1616"/>
                <a:gd name="T5" fmla="*/ 0 h 1104"/>
                <a:gd name="T6" fmla="*/ 1616 w 1616"/>
                <a:gd name="T7" fmla="*/ 8 h 1104"/>
                <a:gd name="T8" fmla="*/ 1616 w 1616"/>
                <a:gd name="T9" fmla="*/ 1096 h 1104"/>
                <a:gd name="T10" fmla="*/ 1608 w 1616"/>
                <a:gd name="T11" fmla="*/ 1104 h 1104"/>
                <a:gd name="T12" fmla="*/ 8 w 1616"/>
                <a:gd name="T13" fmla="*/ 1104 h 1104"/>
                <a:gd name="T14" fmla="*/ 0 w 1616"/>
                <a:gd name="T15" fmla="*/ 1096 h 1104"/>
                <a:gd name="T16" fmla="*/ 0 w 1616"/>
                <a:gd name="T17" fmla="*/ 8 h 1104"/>
                <a:gd name="T18" fmla="*/ 16 w 1616"/>
                <a:gd name="T19" fmla="*/ 1096 h 1104"/>
                <a:gd name="T20" fmla="*/ 8 w 1616"/>
                <a:gd name="T21" fmla="*/ 1088 h 1104"/>
                <a:gd name="T22" fmla="*/ 1608 w 1616"/>
                <a:gd name="T23" fmla="*/ 1088 h 1104"/>
                <a:gd name="T24" fmla="*/ 1600 w 1616"/>
                <a:gd name="T25" fmla="*/ 1096 h 1104"/>
                <a:gd name="T26" fmla="*/ 1600 w 1616"/>
                <a:gd name="T27" fmla="*/ 8 h 1104"/>
                <a:gd name="T28" fmla="*/ 1608 w 1616"/>
                <a:gd name="T29" fmla="*/ 16 h 1104"/>
                <a:gd name="T30" fmla="*/ 8 w 1616"/>
                <a:gd name="T31" fmla="*/ 16 h 1104"/>
                <a:gd name="T32" fmla="*/ 16 w 1616"/>
                <a:gd name="T33" fmla="*/ 8 h 1104"/>
                <a:gd name="T34" fmla="*/ 16 w 1616"/>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6" h="1104">
                  <a:moveTo>
                    <a:pt x="0" y="8"/>
                  </a:moveTo>
                  <a:cubicBezTo>
                    <a:pt x="0" y="4"/>
                    <a:pt x="4" y="0"/>
                    <a:pt x="8" y="0"/>
                  </a:cubicBezTo>
                  <a:lnTo>
                    <a:pt x="1608" y="0"/>
                  </a:lnTo>
                  <a:cubicBezTo>
                    <a:pt x="1613" y="0"/>
                    <a:pt x="1616" y="4"/>
                    <a:pt x="1616" y="8"/>
                  </a:cubicBezTo>
                  <a:lnTo>
                    <a:pt x="1616" y="1096"/>
                  </a:lnTo>
                  <a:cubicBezTo>
                    <a:pt x="1616" y="1101"/>
                    <a:pt x="1613" y="1104"/>
                    <a:pt x="1608" y="1104"/>
                  </a:cubicBezTo>
                  <a:lnTo>
                    <a:pt x="8" y="1104"/>
                  </a:lnTo>
                  <a:cubicBezTo>
                    <a:pt x="4" y="1104"/>
                    <a:pt x="0" y="1101"/>
                    <a:pt x="0" y="1096"/>
                  </a:cubicBezTo>
                  <a:lnTo>
                    <a:pt x="0" y="8"/>
                  </a:lnTo>
                  <a:close/>
                  <a:moveTo>
                    <a:pt x="16" y="1096"/>
                  </a:moveTo>
                  <a:lnTo>
                    <a:pt x="8" y="1088"/>
                  </a:lnTo>
                  <a:lnTo>
                    <a:pt x="1608" y="1088"/>
                  </a:lnTo>
                  <a:lnTo>
                    <a:pt x="1600" y="1096"/>
                  </a:lnTo>
                  <a:lnTo>
                    <a:pt x="1600" y="8"/>
                  </a:lnTo>
                  <a:lnTo>
                    <a:pt x="1608"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6" name="Rectangle 57"/>
            <p:cNvSpPr>
              <a:spLocks noChangeArrowheads="1"/>
            </p:cNvSpPr>
            <p:nvPr/>
          </p:nvSpPr>
          <p:spPr bwMode="auto">
            <a:xfrm>
              <a:off x="2736850" y="3387726"/>
              <a:ext cx="3825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KPMG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07" name="Rectangle 58"/>
            <p:cNvSpPr>
              <a:spLocks noChangeArrowheads="1"/>
            </p:cNvSpPr>
            <p:nvPr/>
          </p:nvSpPr>
          <p:spPr bwMode="auto">
            <a:xfrm>
              <a:off x="2519363" y="3492501"/>
              <a:ext cx="8699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Team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08" name="Rectangle 59"/>
            <p:cNvSpPr>
              <a:spLocks noChangeArrowheads="1"/>
            </p:cNvSpPr>
            <p:nvPr/>
          </p:nvSpPr>
          <p:spPr bwMode="auto">
            <a:xfrm>
              <a:off x="2519363" y="3597276"/>
              <a:ext cx="1047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09" name="Rectangle 60"/>
            <p:cNvSpPr>
              <a:spLocks noChangeArrowheads="1"/>
            </p:cNvSpPr>
            <p:nvPr/>
          </p:nvSpPr>
          <p:spPr bwMode="auto">
            <a:xfrm>
              <a:off x="2586038" y="3597276"/>
              <a:ext cx="7572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Data Collection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10" name="Rectangle 61"/>
            <p:cNvSpPr>
              <a:spLocks noChangeArrowheads="1"/>
            </p:cNvSpPr>
            <p:nvPr/>
          </p:nvSpPr>
          <p:spPr bwMode="auto">
            <a:xfrm>
              <a:off x="3344863" y="3290888"/>
              <a:ext cx="749300"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1" name="Freeform 62"/>
            <p:cNvSpPr>
              <a:spLocks noEditPoints="1"/>
            </p:cNvSpPr>
            <p:nvPr/>
          </p:nvSpPr>
          <p:spPr bwMode="auto">
            <a:xfrm>
              <a:off x="3341688" y="3287713"/>
              <a:ext cx="757237" cy="517525"/>
            </a:xfrm>
            <a:custGeom>
              <a:avLst/>
              <a:gdLst>
                <a:gd name="T0" fmla="*/ 0 w 1616"/>
                <a:gd name="T1" fmla="*/ 8 h 1104"/>
                <a:gd name="T2" fmla="*/ 8 w 1616"/>
                <a:gd name="T3" fmla="*/ 0 h 1104"/>
                <a:gd name="T4" fmla="*/ 1608 w 1616"/>
                <a:gd name="T5" fmla="*/ 0 h 1104"/>
                <a:gd name="T6" fmla="*/ 1616 w 1616"/>
                <a:gd name="T7" fmla="*/ 8 h 1104"/>
                <a:gd name="T8" fmla="*/ 1616 w 1616"/>
                <a:gd name="T9" fmla="*/ 1096 h 1104"/>
                <a:gd name="T10" fmla="*/ 1608 w 1616"/>
                <a:gd name="T11" fmla="*/ 1104 h 1104"/>
                <a:gd name="T12" fmla="*/ 8 w 1616"/>
                <a:gd name="T13" fmla="*/ 1104 h 1104"/>
                <a:gd name="T14" fmla="*/ 0 w 1616"/>
                <a:gd name="T15" fmla="*/ 1096 h 1104"/>
                <a:gd name="T16" fmla="*/ 0 w 1616"/>
                <a:gd name="T17" fmla="*/ 8 h 1104"/>
                <a:gd name="T18" fmla="*/ 16 w 1616"/>
                <a:gd name="T19" fmla="*/ 1096 h 1104"/>
                <a:gd name="T20" fmla="*/ 8 w 1616"/>
                <a:gd name="T21" fmla="*/ 1088 h 1104"/>
                <a:gd name="T22" fmla="*/ 1608 w 1616"/>
                <a:gd name="T23" fmla="*/ 1088 h 1104"/>
                <a:gd name="T24" fmla="*/ 1600 w 1616"/>
                <a:gd name="T25" fmla="*/ 1096 h 1104"/>
                <a:gd name="T26" fmla="*/ 1600 w 1616"/>
                <a:gd name="T27" fmla="*/ 8 h 1104"/>
                <a:gd name="T28" fmla="*/ 1608 w 1616"/>
                <a:gd name="T29" fmla="*/ 16 h 1104"/>
                <a:gd name="T30" fmla="*/ 8 w 1616"/>
                <a:gd name="T31" fmla="*/ 16 h 1104"/>
                <a:gd name="T32" fmla="*/ 16 w 1616"/>
                <a:gd name="T33" fmla="*/ 8 h 1104"/>
                <a:gd name="T34" fmla="*/ 16 w 1616"/>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6" h="1104">
                  <a:moveTo>
                    <a:pt x="0" y="8"/>
                  </a:moveTo>
                  <a:cubicBezTo>
                    <a:pt x="0" y="4"/>
                    <a:pt x="4" y="0"/>
                    <a:pt x="8" y="0"/>
                  </a:cubicBezTo>
                  <a:lnTo>
                    <a:pt x="1608" y="0"/>
                  </a:lnTo>
                  <a:cubicBezTo>
                    <a:pt x="1613" y="0"/>
                    <a:pt x="1616" y="4"/>
                    <a:pt x="1616" y="8"/>
                  </a:cubicBezTo>
                  <a:lnTo>
                    <a:pt x="1616" y="1096"/>
                  </a:lnTo>
                  <a:cubicBezTo>
                    <a:pt x="1616" y="1101"/>
                    <a:pt x="1613" y="1104"/>
                    <a:pt x="1608" y="1104"/>
                  </a:cubicBezTo>
                  <a:lnTo>
                    <a:pt x="8" y="1104"/>
                  </a:lnTo>
                  <a:cubicBezTo>
                    <a:pt x="4" y="1104"/>
                    <a:pt x="0" y="1101"/>
                    <a:pt x="0" y="1096"/>
                  </a:cubicBezTo>
                  <a:lnTo>
                    <a:pt x="0" y="8"/>
                  </a:lnTo>
                  <a:close/>
                  <a:moveTo>
                    <a:pt x="16" y="1096"/>
                  </a:moveTo>
                  <a:lnTo>
                    <a:pt x="8" y="1088"/>
                  </a:lnTo>
                  <a:lnTo>
                    <a:pt x="1608" y="1088"/>
                  </a:lnTo>
                  <a:lnTo>
                    <a:pt x="1600" y="1096"/>
                  </a:lnTo>
                  <a:lnTo>
                    <a:pt x="1600" y="8"/>
                  </a:lnTo>
                  <a:lnTo>
                    <a:pt x="1608"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2" name="Rectangle 63"/>
            <p:cNvSpPr>
              <a:spLocks noChangeArrowheads="1"/>
            </p:cNvSpPr>
            <p:nvPr/>
          </p:nvSpPr>
          <p:spPr bwMode="auto">
            <a:xfrm>
              <a:off x="3511550" y="3387726"/>
              <a:ext cx="5540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Validate &amp;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13" name="Rectangle 64"/>
            <p:cNvSpPr>
              <a:spLocks noChangeArrowheads="1"/>
            </p:cNvSpPr>
            <p:nvPr/>
          </p:nvSpPr>
          <p:spPr bwMode="auto">
            <a:xfrm>
              <a:off x="3443288" y="3492501"/>
              <a:ext cx="6969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Quantify New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14" name="Rectangle 65"/>
            <p:cNvSpPr>
              <a:spLocks noChangeArrowheads="1"/>
            </p:cNvSpPr>
            <p:nvPr/>
          </p:nvSpPr>
          <p:spPr bwMode="auto">
            <a:xfrm>
              <a:off x="3511550" y="3597276"/>
              <a:ext cx="5095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Synergies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15" name="Rectangle 66"/>
            <p:cNvSpPr>
              <a:spLocks noChangeArrowheads="1"/>
            </p:cNvSpPr>
            <p:nvPr/>
          </p:nvSpPr>
          <p:spPr bwMode="auto">
            <a:xfrm>
              <a:off x="5092700" y="3290888"/>
              <a:ext cx="600075"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6" name="Freeform 67"/>
            <p:cNvSpPr>
              <a:spLocks noEditPoints="1"/>
            </p:cNvSpPr>
            <p:nvPr/>
          </p:nvSpPr>
          <p:spPr bwMode="auto">
            <a:xfrm>
              <a:off x="5087938" y="3287713"/>
              <a:ext cx="608012" cy="517525"/>
            </a:xfrm>
            <a:custGeom>
              <a:avLst/>
              <a:gdLst>
                <a:gd name="T0" fmla="*/ 0 w 1296"/>
                <a:gd name="T1" fmla="*/ 8 h 1104"/>
                <a:gd name="T2" fmla="*/ 8 w 1296"/>
                <a:gd name="T3" fmla="*/ 0 h 1104"/>
                <a:gd name="T4" fmla="*/ 1288 w 1296"/>
                <a:gd name="T5" fmla="*/ 0 h 1104"/>
                <a:gd name="T6" fmla="*/ 1296 w 1296"/>
                <a:gd name="T7" fmla="*/ 8 h 1104"/>
                <a:gd name="T8" fmla="*/ 1296 w 1296"/>
                <a:gd name="T9" fmla="*/ 1096 h 1104"/>
                <a:gd name="T10" fmla="*/ 1288 w 1296"/>
                <a:gd name="T11" fmla="*/ 1104 h 1104"/>
                <a:gd name="T12" fmla="*/ 8 w 1296"/>
                <a:gd name="T13" fmla="*/ 1104 h 1104"/>
                <a:gd name="T14" fmla="*/ 0 w 1296"/>
                <a:gd name="T15" fmla="*/ 1096 h 1104"/>
                <a:gd name="T16" fmla="*/ 0 w 1296"/>
                <a:gd name="T17" fmla="*/ 8 h 1104"/>
                <a:gd name="T18" fmla="*/ 16 w 1296"/>
                <a:gd name="T19" fmla="*/ 1096 h 1104"/>
                <a:gd name="T20" fmla="*/ 8 w 1296"/>
                <a:gd name="T21" fmla="*/ 1088 h 1104"/>
                <a:gd name="T22" fmla="*/ 1288 w 1296"/>
                <a:gd name="T23" fmla="*/ 1088 h 1104"/>
                <a:gd name="T24" fmla="*/ 1280 w 1296"/>
                <a:gd name="T25" fmla="*/ 1096 h 1104"/>
                <a:gd name="T26" fmla="*/ 1280 w 1296"/>
                <a:gd name="T27" fmla="*/ 8 h 1104"/>
                <a:gd name="T28" fmla="*/ 1288 w 1296"/>
                <a:gd name="T29" fmla="*/ 16 h 1104"/>
                <a:gd name="T30" fmla="*/ 8 w 1296"/>
                <a:gd name="T31" fmla="*/ 16 h 1104"/>
                <a:gd name="T32" fmla="*/ 16 w 1296"/>
                <a:gd name="T33" fmla="*/ 8 h 1104"/>
                <a:gd name="T34" fmla="*/ 16 w 1296"/>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6" h="1104">
                  <a:moveTo>
                    <a:pt x="0" y="8"/>
                  </a:moveTo>
                  <a:cubicBezTo>
                    <a:pt x="0" y="4"/>
                    <a:pt x="4" y="0"/>
                    <a:pt x="8" y="0"/>
                  </a:cubicBezTo>
                  <a:lnTo>
                    <a:pt x="1288" y="0"/>
                  </a:lnTo>
                  <a:cubicBezTo>
                    <a:pt x="1293" y="0"/>
                    <a:pt x="1296" y="4"/>
                    <a:pt x="1296" y="8"/>
                  </a:cubicBezTo>
                  <a:lnTo>
                    <a:pt x="1296" y="1096"/>
                  </a:lnTo>
                  <a:cubicBezTo>
                    <a:pt x="1296" y="1101"/>
                    <a:pt x="1293" y="1104"/>
                    <a:pt x="1288" y="1104"/>
                  </a:cubicBezTo>
                  <a:lnTo>
                    <a:pt x="8" y="1104"/>
                  </a:lnTo>
                  <a:cubicBezTo>
                    <a:pt x="4" y="1104"/>
                    <a:pt x="0" y="1101"/>
                    <a:pt x="0" y="1096"/>
                  </a:cubicBezTo>
                  <a:lnTo>
                    <a:pt x="0" y="8"/>
                  </a:lnTo>
                  <a:close/>
                  <a:moveTo>
                    <a:pt x="16" y="1096"/>
                  </a:moveTo>
                  <a:lnTo>
                    <a:pt x="8" y="1088"/>
                  </a:lnTo>
                  <a:lnTo>
                    <a:pt x="1288" y="1088"/>
                  </a:lnTo>
                  <a:lnTo>
                    <a:pt x="1280" y="1096"/>
                  </a:lnTo>
                  <a:lnTo>
                    <a:pt x="1280" y="8"/>
                  </a:lnTo>
                  <a:lnTo>
                    <a:pt x="1288"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7" name="Rectangle 68"/>
            <p:cNvSpPr>
              <a:spLocks noChangeArrowheads="1"/>
            </p:cNvSpPr>
            <p:nvPr/>
          </p:nvSpPr>
          <p:spPr bwMode="auto">
            <a:xfrm>
              <a:off x="5214938" y="3387726"/>
              <a:ext cx="4587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Develop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18" name="Rectangle 69"/>
            <p:cNvSpPr>
              <a:spLocks noChangeArrowheads="1"/>
            </p:cNvSpPr>
            <p:nvPr/>
          </p:nvSpPr>
          <p:spPr bwMode="auto">
            <a:xfrm>
              <a:off x="5170488" y="3492501"/>
              <a:ext cx="5699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19" name="Rectangle 70"/>
            <p:cNvSpPr>
              <a:spLocks noChangeArrowheads="1"/>
            </p:cNvSpPr>
            <p:nvPr/>
          </p:nvSpPr>
          <p:spPr bwMode="auto">
            <a:xfrm>
              <a:off x="5124450" y="3597276"/>
              <a:ext cx="6461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Assumptions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20" name="Rectangle 71"/>
            <p:cNvSpPr>
              <a:spLocks noChangeArrowheads="1"/>
            </p:cNvSpPr>
            <p:nvPr/>
          </p:nvSpPr>
          <p:spPr bwMode="auto">
            <a:xfrm>
              <a:off x="5789613" y="3290888"/>
              <a:ext cx="517525"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2" name="Freeform 72"/>
            <p:cNvSpPr>
              <a:spLocks noEditPoints="1"/>
            </p:cNvSpPr>
            <p:nvPr/>
          </p:nvSpPr>
          <p:spPr bwMode="auto">
            <a:xfrm>
              <a:off x="5786438" y="3287713"/>
              <a:ext cx="523875" cy="517525"/>
            </a:xfrm>
            <a:custGeom>
              <a:avLst/>
              <a:gdLst>
                <a:gd name="T0" fmla="*/ 0 w 1120"/>
                <a:gd name="T1" fmla="*/ 8 h 1104"/>
                <a:gd name="T2" fmla="*/ 8 w 1120"/>
                <a:gd name="T3" fmla="*/ 0 h 1104"/>
                <a:gd name="T4" fmla="*/ 1112 w 1120"/>
                <a:gd name="T5" fmla="*/ 0 h 1104"/>
                <a:gd name="T6" fmla="*/ 1120 w 1120"/>
                <a:gd name="T7" fmla="*/ 8 h 1104"/>
                <a:gd name="T8" fmla="*/ 1120 w 1120"/>
                <a:gd name="T9" fmla="*/ 1096 h 1104"/>
                <a:gd name="T10" fmla="*/ 1112 w 1120"/>
                <a:gd name="T11" fmla="*/ 1104 h 1104"/>
                <a:gd name="T12" fmla="*/ 8 w 1120"/>
                <a:gd name="T13" fmla="*/ 1104 h 1104"/>
                <a:gd name="T14" fmla="*/ 0 w 1120"/>
                <a:gd name="T15" fmla="*/ 1096 h 1104"/>
                <a:gd name="T16" fmla="*/ 0 w 1120"/>
                <a:gd name="T17" fmla="*/ 8 h 1104"/>
                <a:gd name="T18" fmla="*/ 16 w 1120"/>
                <a:gd name="T19" fmla="*/ 1096 h 1104"/>
                <a:gd name="T20" fmla="*/ 8 w 1120"/>
                <a:gd name="T21" fmla="*/ 1088 h 1104"/>
                <a:gd name="T22" fmla="*/ 1112 w 1120"/>
                <a:gd name="T23" fmla="*/ 1088 h 1104"/>
                <a:gd name="T24" fmla="*/ 1104 w 1120"/>
                <a:gd name="T25" fmla="*/ 1096 h 1104"/>
                <a:gd name="T26" fmla="*/ 1104 w 1120"/>
                <a:gd name="T27" fmla="*/ 8 h 1104"/>
                <a:gd name="T28" fmla="*/ 1112 w 1120"/>
                <a:gd name="T29" fmla="*/ 16 h 1104"/>
                <a:gd name="T30" fmla="*/ 8 w 1120"/>
                <a:gd name="T31" fmla="*/ 16 h 1104"/>
                <a:gd name="T32" fmla="*/ 16 w 1120"/>
                <a:gd name="T33" fmla="*/ 8 h 1104"/>
                <a:gd name="T34" fmla="*/ 16 w 1120"/>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0" h="1104">
                  <a:moveTo>
                    <a:pt x="0" y="8"/>
                  </a:moveTo>
                  <a:cubicBezTo>
                    <a:pt x="0" y="4"/>
                    <a:pt x="4" y="0"/>
                    <a:pt x="8" y="0"/>
                  </a:cubicBezTo>
                  <a:lnTo>
                    <a:pt x="1112" y="0"/>
                  </a:lnTo>
                  <a:cubicBezTo>
                    <a:pt x="1117" y="0"/>
                    <a:pt x="1120" y="4"/>
                    <a:pt x="1120" y="8"/>
                  </a:cubicBezTo>
                  <a:lnTo>
                    <a:pt x="1120" y="1096"/>
                  </a:lnTo>
                  <a:cubicBezTo>
                    <a:pt x="1120" y="1101"/>
                    <a:pt x="1117" y="1104"/>
                    <a:pt x="1112" y="1104"/>
                  </a:cubicBezTo>
                  <a:lnTo>
                    <a:pt x="8" y="1104"/>
                  </a:lnTo>
                  <a:cubicBezTo>
                    <a:pt x="4" y="1104"/>
                    <a:pt x="0" y="1101"/>
                    <a:pt x="0" y="1096"/>
                  </a:cubicBezTo>
                  <a:lnTo>
                    <a:pt x="0" y="8"/>
                  </a:lnTo>
                  <a:close/>
                  <a:moveTo>
                    <a:pt x="16" y="1096"/>
                  </a:moveTo>
                  <a:lnTo>
                    <a:pt x="8" y="1088"/>
                  </a:lnTo>
                  <a:lnTo>
                    <a:pt x="1112" y="1088"/>
                  </a:lnTo>
                  <a:lnTo>
                    <a:pt x="1104" y="1096"/>
                  </a:lnTo>
                  <a:lnTo>
                    <a:pt x="1104" y="8"/>
                  </a:lnTo>
                  <a:lnTo>
                    <a:pt x="1112"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3" name="Rectangle 73"/>
            <p:cNvSpPr>
              <a:spLocks noChangeArrowheads="1"/>
            </p:cNvSpPr>
            <p:nvPr/>
          </p:nvSpPr>
          <p:spPr bwMode="auto">
            <a:xfrm>
              <a:off x="5845175" y="3333751"/>
              <a:ext cx="5238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Approved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24" name="Rectangle 74"/>
            <p:cNvSpPr>
              <a:spLocks noChangeArrowheads="1"/>
            </p:cNvSpPr>
            <p:nvPr/>
          </p:nvSpPr>
          <p:spPr bwMode="auto">
            <a:xfrm>
              <a:off x="5829300" y="3438526"/>
              <a:ext cx="5619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25" name="Rectangle 75"/>
            <p:cNvSpPr>
              <a:spLocks noChangeArrowheads="1"/>
            </p:cNvSpPr>
            <p:nvPr/>
          </p:nvSpPr>
          <p:spPr bwMode="auto">
            <a:xfrm>
              <a:off x="5821363" y="3543301"/>
              <a:ext cx="5921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Joint Team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26" name="Rectangle 76"/>
            <p:cNvSpPr>
              <a:spLocks noChangeArrowheads="1"/>
            </p:cNvSpPr>
            <p:nvPr/>
          </p:nvSpPr>
          <p:spPr bwMode="auto">
            <a:xfrm>
              <a:off x="5859463" y="3656013"/>
              <a:ext cx="4714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Meetings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27" name="Rectangle 77"/>
            <p:cNvSpPr>
              <a:spLocks noChangeArrowheads="1"/>
            </p:cNvSpPr>
            <p:nvPr/>
          </p:nvSpPr>
          <p:spPr bwMode="auto">
            <a:xfrm>
              <a:off x="6397625" y="3290888"/>
              <a:ext cx="517525"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8" name="Freeform 78"/>
            <p:cNvSpPr>
              <a:spLocks noEditPoints="1"/>
            </p:cNvSpPr>
            <p:nvPr/>
          </p:nvSpPr>
          <p:spPr bwMode="auto">
            <a:xfrm>
              <a:off x="6392863" y="3287713"/>
              <a:ext cx="525462" cy="517525"/>
            </a:xfrm>
            <a:custGeom>
              <a:avLst/>
              <a:gdLst>
                <a:gd name="T0" fmla="*/ 0 w 1120"/>
                <a:gd name="T1" fmla="*/ 8 h 1104"/>
                <a:gd name="T2" fmla="*/ 8 w 1120"/>
                <a:gd name="T3" fmla="*/ 0 h 1104"/>
                <a:gd name="T4" fmla="*/ 1112 w 1120"/>
                <a:gd name="T5" fmla="*/ 0 h 1104"/>
                <a:gd name="T6" fmla="*/ 1120 w 1120"/>
                <a:gd name="T7" fmla="*/ 8 h 1104"/>
                <a:gd name="T8" fmla="*/ 1120 w 1120"/>
                <a:gd name="T9" fmla="*/ 1096 h 1104"/>
                <a:gd name="T10" fmla="*/ 1112 w 1120"/>
                <a:gd name="T11" fmla="*/ 1104 h 1104"/>
                <a:gd name="T12" fmla="*/ 8 w 1120"/>
                <a:gd name="T13" fmla="*/ 1104 h 1104"/>
                <a:gd name="T14" fmla="*/ 0 w 1120"/>
                <a:gd name="T15" fmla="*/ 1096 h 1104"/>
                <a:gd name="T16" fmla="*/ 0 w 1120"/>
                <a:gd name="T17" fmla="*/ 8 h 1104"/>
                <a:gd name="T18" fmla="*/ 16 w 1120"/>
                <a:gd name="T19" fmla="*/ 1096 h 1104"/>
                <a:gd name="T20" fmla="*/ 8 w 1120"/>
                <a:gd name="T21" fmla="*/ 1088 h 1104"/>
                <a:gd name="T22" fmla="*/ 1112 w 1120"/>
                <a:gd name="T23" fmla="*/ 1088 h 1104"/>
                <a:gd name="T24" fmla="*/ 1104 w 1120"/>
                <a:gd name="T25" fmla="*/ 1096 h 1104"/>
                <a:gd name="T26" fmla="*/ 1104 w 1120"/>
                <a:gd name="T27" fmla="*/ 8 h 1104"/>
                <a:gd name="T28" fmla="*/ 1112 w 1120"/>
                <a:gd name="T29" fmla="*/ 16 h 1104"/>
                <a:gd name="T30" fmla="*/ 8 w 1120"/>
                <a:gd name="T31" fmla="*/ 16 h 1104"/>
                <a:gd name="T32" fmla="*/ 16 w 1120"/>
                <a:gd name="T33" fmla="*/ 8 h 1104"/>
                <a:gd name="T34" fmla="*/ 16 w 1120"/>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0" h="1104">
                  <a:moveTo>
                    <a:pt x="0" y="8"/>
                  </a:moveTo>
                  <a:cubicBezTo>
                    <a:pt x="0" y="4"/>
                    <a:pt x="4" y="0"/>
                    <a:pt x="8" y="0"/>
                  </a:cubicBezTo>
                  <a:lnTo>
                    <a:pt x="1112" y="0"/>
                  </a:lnTo>
                  <a:cubicBezTo>
                    <a:pt x="1117" y="0"/>
                    <a:pt x="1120" y="4"/>
                    <a:pt x="1120" y="8"/>
                  </a:cubicBezTo>
                  <a:lnTo>
                    <a:pt x="1120" y="1096"/>
                  </a:lnTo>
                  <a:cubicBezTo>
                    <a:pt x="1120" y="1101"/>
                    <a:pt x="1117" y="1104"/>
                    <a:pt x="1112" y="1104"/>
                  </a:cubicBezTo>
                  <a:lnTo>
                    <a:pt x="8" y="1104"/>
                  </a:lnTo>
                  <a:cubicBezTo>
                    <a:pt x="4" y="1104"/>
                    <a:pt x="0" y="1101"/>
                    <a:pt x="0" y="1096"/>
                  </a:cubicBezTo>
                  <a:lnTo>
                    <a:pt x="0" y="8"/>
                  </a:lnTo>
                  <a:close/>
                  <a:moveTo>
                    <a:pt x="16" y="1096"/>
                  </a:moveTo>
                  <a:lnTo>
                    <a:pt x="8" y="1088"/>
                  </a:lnTo>
                  <a:lnTo>
                    <a:pt x="1112" y="1088"/>
                  </a:lnTo>
                  <a:lnTo>
                    <a:pt x="1104" y="1096"/>
                  </a:lnTo>
                  <a:lnTo>
                    <a:pt x="1104" y="8"/>
                  </a:lnTo>
                  <a:lnTo>
                    <a:pt x="1112"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9" name="Rectangle 79"/>
            <p:cNvSpPr>
              <a:spLocks noChangeArrowheads="1"/>
            </p:cNvSpPr>
            <p:nvPr/>
          </p:nvSpPr>
          <p:spPr bwMode="auto">
            <a:xfrm>
              <a:off x="6484938" y="3387726"/>
              <a:ext cx="4572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Develop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30" name="Rectangle 80"/>
            <p:cNvSpPr>
              <a:spLocks noChangeArrowheads="1"/>
            </p:cNvSpPr>
            <p:nvPr/>
          </p:nvSpPr>
          <p:spPr bwMode="auto">
            <a:xfrm>
              <a:off x="6440488" y="3492501"/>
              <a:ext cx="5619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31" name="Rectangle 81"/>
            <p:cNvSpPr>
              <a:spLocks noChangeArrowheads="1"/>
            </p:cNvSpPr>
            <p:nvPr/>
          </p:nvSpPr>
          <p:spPr bwMode="auto">
            <a:xfrm>
              <a:off x="6440488" y="3597276"/>
              <a:ext cx="5540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End States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32" name="Freeform 82"/>
            <p:cNvSpPr>
              <a:spLocks/>
            </p:cNvSpPr>
            <p:nvPr/>
          </p:nvSpPr>
          <p:spPr bwMode="auto">
            <a:xfrm>
              <a:off x="2490788" y="4017963"/>
              <a:ext cx="5091112" cy="217488"/>
            </a:xfrm>
            <a:custGeom>
              <a:avLst/>
              <a:gdLst>
                <a:gd name="T0" fmla="*/ 0 w 3207"/>
                <a:gd name="T1" fmla="*/ 0 h 137"/>
                <a:gd name="T2" fmla="*/ 3138 w 3207"/>
                <a:gd name="T3" fmla="*/ 0 h 137"/>
                <a:gd name="T4" fmla="*/ 3207 w 3207"/>
                <a:gd name="T5" fmla="*/ 69 h 137"/>
                <a:gd name="T6" fmla="*/ 3138 w 3207"/>
                <a:gd name="T7" fmla="*/ 137 h 137"/>
                <a:gd name="T8" fmla="*/ 0 w 3207"/>
                <a:gd name="T9" fmla="*/ 137 h 137"/>
                <a:gd name="T10" fmla="*/ 0 w 3207"/>
                <a:gd name="T11" fmla="*/ 0 h 137"/>
              </a:gdLst>
              <a:ahLst/>
              <a:cxnLst>
                <a:cxn ang="0">
                  <a:pos x="T0" y="T1"/>
                </a:cxn>
                <a:cxn ang="0">
                  <a:pos x="T2" y="T3"/>
                </a:cxn>
                <a:cxn ang="0">
                  <a:pos x="T4" y="T5"/>
                </a:cxn>
                <a:cxn ang="0">
                  <a:pos x="T6" y="T7"/>
                </a:cxn>
                <a:cxn ang="0">
                  <a:pos x="T8" y="T9"/>
                </a:cxn>
                <a:cxn ang="0">
                  <a:pos x="T10" y="T11"/>
                </a:cxn>
              </a:cxnLst>
              <a:rect l="0" t="0" r="r" b="b"/>
              <a:pathLst>
                <a:path w="3207" h="137">
                  <a:moveTo>
                    <a:pt x="0" y="0"/>
                  </a:moveTo>
                  <a:lnTo>
                    <a:pt x="3138" y="0"/>
                  </a:lnTo>
                  <a:lnTo>
                    <a:pt x="3207" y="69"/>
                  </a:lnTo>
                  <a:lnTo>
                    <a:pt x="3138" y="137"/>
                  </a:lnTo>
                  <a:lnTo>
                    <a:pt x="0" y="13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3" name="Freeform 83"/>
            <p:cNvSpPr>
              <a:spLocks noEditPoints="1"/>
            </p:cNvSpPr>
            <p:nvPr/>
          </p:nvSpPr>
          <p:spPr bwMode="auto">
            <a:xfrm>
              <a:off x="2486025" y="4014788"/>
              <a:ext cx="5100637" cy="225425"/>
            </a:xfrm>
            <a:custGeom>
              <a:avLst/>
              <a:gdLst>
                <a:gd name="T0" fmla="*/ 0 w 10881"/>
                <a:gd name="T1" fmla="*/ 8 h 480"/>
                <a:gd name="T2" fmla="*/ 8 w 10881"/>
                <a:gd name="T3" fmla="*/ 0 h 480"/>
                <a:gd name="T4" fmla="*/ 10640 w 10881"/>
                <a:gd name="T5" fmla="*/ 0 h 480"/>
                <a:gd name="T6" fmla="*/ 10646 w 10881"/>
                <a:gd name="T7" fmla="*/ 3 h 480"/>
                <a:gd name="T8" fmla="*/ 10878 w 10881"/>
                <a:gd name="T9" fmla="*/ 235 h 480"/>
                <a:gd name="T10" fmla="*/ 10878 w 10881"/>
                <a:gd name="T11" fmla="*/ 246 h 480"/>
                <a:gd name="T12" fmla="*/ 10646 w 10881"/>
                <a:gd name="T13" fmla="*/ 478 h 480"/>
                <a:gd name="T14" fmla="*/ 10640 w 10881"/>
                <a:gd name="T15" fmla="*/ 480 h 480"/>
                <a:gd name="T16" fmla="*/ 8 w 10881"/>
                <a:gd name="T17" fmla="*/ 480 h 480"/>
                <a:gd name="T18" fmla="*/ 0 w 10881"/>
                <a:gd name="T19" fmla="*/ 472 h 480"/>
                <a:gd name="T20" fmla="*/ 0 w 10881"/>
                <a:gd name="T21" fmla="*/ 8 h 480"/>
                <a:gd name="T22" fmla="*/ 16 w 10881"/>
                <a:gd name="T23" fmla="*/ 472 h 480"/>
                <a:gd name="T24" fmla="*/ 8 w 10881"/>
                <a:gd name="T25" fmla="*/ 464 h 480"/>
                <a:gd name="T26" fmla="*/ 10640 w 10881"/>
                <a:gd name="T27" fmla="*/ 464 h 480"/>
                <a:gd name="T28" fmla="*/ 10635 w 10881"/>
                <a:gd name="T29" fmla="*/ 467 h 480"/>
                <a:gd name="T30" fmla="*/ 10867 w 10881"/>
                <a:gd name="T31" fmla="*/ 235 h 480"/>
                <a:gd name="T32" fmla="*/ 10867 w 10881"/>
                <a:gd name="T33" fmla="*/ 246 h 480"/>
                <a:gd name="T34" fmla="*/ 10635 w 10881"/>
                <a:gd name="T35" fmla="*/ 14 h 480"/>
                <a:gd name="T36" fmla="*/ 10640 w 10881"/>
                <a:gd name="T37" fmla="*/ 16 h 480"/>
                <a:gd name="T38" fmla="*/ 8 w 10881"/>
                <a:gd name="T39" fmla="*/ 16 h 480"/>
                <a:gd name="T40" fmla="*/ 16 w 10881"/>
                <a:gd name="T41" fmla="*/ 8 h 480"/>
                <a:gd name="T42" fmla="*/ 16 w 10881"/>
                <a:gd name="T43" fmla="*/ 47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81" h="480">
                  <a:moveTo>
                    <a:pt x="0" y="8"/>
                  </a:moveTo>
                  <a:cubicBezTo>
                    <a:pt x="0" y="4"/>
                    <a:pt x="4" y="0"/>
                    <a:pt x="8" y="0"/>
                  </a:cubicBezTo>
                  <a:lnTo>
                    <a:pt x="10640" y="0"/>
                  </a:lnTo>
                  <a:cubicBezTo>
                    <a:pt x="10643" y="0"/>
                    <a:pt x="10645" y="1"/>
                    <a:pt x="10646" y="3"/>
                  </a:cubicBezTo>
                  <a:lnTo>
                    <a:pt x="10878" y="235"/>
                  </a:lnTo>
                  <a:cubicBezTo>
                    <a:pt x="10881" y="238"/>
                    <a:pt x="10881" y="243"/>
                    <a:pt x="10878" y="246"/>
                  </a:cubicBezTo>
                  <a:lnTo>
                    <a:pt x="10646" y="478"/>
                  </a:lnTo>
                  <a:cubicBezTo>
                    <a:pt x="10645" y="480"/>
                    <a:pt x="10643" y="480"/>
                    <a:pt x="10640" y="480"/>
                  </a:cubicBezTo>
                  <a:lnTo>
                    <a:pt x="8" y="480"/>
                  </a:lnTo>
                  <a:cubicBezTo>
                    <a:pt x="4" y="480"/>
                    <a:pt x="0" y="477"/>
                    <a:pt x="0" y="472"/>
                  </a:cubicBezTo>
                  <a:lnTo>
                    <a:pt x="0" y="8"/>
                  </a:lnTo>
                  <a:close/>
                  <a:moveTo>
                    <a:pt x="16" y="472"/>
                  </a:moveTo>
                  <a:lnTo>
                    <a:pt x="8" y="464"/>
                  </a:lnTo>
                  <a:lnTo>
                    <a:pt x="10640" y="464"/>
                  </a:lnTo>
                  <a:lnTo>
                    <a:pt x="10635" y="467"/>
                  </a:lnTo>
                  <a:lnTo>
                    <a:pt x="10867" y="235"/>
                  </a:lnTo>
                  <a:lnTo>
                    <a:pt x="10867" y="246"/>
                  </a:lnTo>
                  <a:lnTo>
                    <a:pt x="10635" y="14"/>
                  </a:lnTo>
                  <a:lnTo>
                    <a:pt x="10640" y="16"/>
                  </a:lnTo>
                  <a:lnTo>
                    <a:pt x="8" y="16"/>
                  </a:lnTo>
                  <a:lnTo>
                    <a:pt x="16" y="8"/>
                  </a:lnTo>
                  <a:lnTo>
                    <a:pt x="16" y="472"/>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4" name="Rectangle 84"/>
            <p:cNvSpPr>
              <a:spLocks noChangeArrowheads="1"/>
            </p:cNvSpPr>
            <p:nvPr/>
          </p:nvSpPr>
          <p:spPr bwMode="auto">
            <a:xfrm>
              <a:off x="4029075" y="4079876"/>
              <a:ext cx="23320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Clean Room Data Collection (Secured Websites)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40" name="Rectangle 91"/>
            <p:cNvSpPr>
              <a:spLocks noChangeArrowheads="1"/>
            </p:cNvSpPr>
            <p:nvPr/>
          </p:nvSpPr>
          <p:spPr bwMode="auto">
            <a:xfrm>
              <a:off x="2490788" y="5105401"/>
              <a:ext cx="787400"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1" name="Freeform 92"/>
            <p:cNvSpPr>
              <a:spLocks noEditPoints="1"/>
            </p:cNvSpPr>
            <p:nvPr/>
          </p:nvSpPr>
          <p:spPr bwMode="auto">
            <a:xfrm>
              <a:off x="2486025" y="5102226"/>
              <a:ext cx="795337" cy="517525"/>
            </a:xfrm>
            <a:custGeom>
              <a:avLst/>
              <a:gdLst>
                <a:gd name="T0" fmla="*/ 0 w 1696"/>
                <a:gd name="T1" fmla="*/ 8 h 1104"/>
                <a:gd name="T2" fmla="*/ 8 w 1696"/>
                <a:gd name="T3" fmla="*/ 0 h 1104"/>
                <a:gd name="T4" fmla="*/ 1688 w 1696"/>
                <a:gd name="T5" fmla="*/ 0 h 1104"/>
                <a:gd name="T6" fmla="*/ 1696 w 1696"/>
                <a:gd name="T7" fmla="*/ 8 h 1104"/>
                <a:gd name="T8" fmla="*/ 1696 w 1696"/>
                <a:gd name="T9" fmla="*/ 1096 h 1104"/>
                <a:gd name="T10" fmla="*/ 1688 w 1696"/>
                <a:gd name="T11" fmla="*/ 1104 h 1104"/>
                <a:gd name="T12" fmla="*/ 8 w 1696"/>
                <a:gd name="T13" fmla="*/ 1104 h 1104"/>
                <a:gd name="T14" fmla="*/ 0 w 1696"/>
                <a:gd name="T15" fmla="*/ 1096 h 1104"/>
                <a:gd name="T16" fmla="*/ 0 w 1696"/>
                <a:gd name="T17" fmla="*/ 8 h 1104"/>
                <a:gd name="T18" fmla="*/ 16 w 1696"/>
                <a:gd name="T19" fmla="*/ 1096 h 1104"/>
                <a:gd name="T20" fmla="*/ 8 w 1696"/>
                <a:gd name="T21" fmla="*/ 1088 h 1104"/>
                <a:gd name="T22" fmla="*/ 1688 w 1696"/>
                <a:gd name="T23" fmla="*/ 1088 h 1104"/>
                <a:gd name="T24" fmla="*/ 1680 w 1696"/>
                <a:gd name="T25" fmla="*/ 1096 h 1104"/>
                <a:gd name="T26" fmla="*/ 1680 w 1696"/>
                <a:gd name="T27" fmla="*/ 8 h 1104"/>
                <a:gd name="T28" fmla="*/ 1688 w 1696"/>
                <a:gd name="T29" fmla="*/ 16 h 1104"/>
                <a:gd name="T30" fmla="*/ 8 w 1696"/>
                <a:gd name="T31" fmla="*/ 16 h 1104"/>
                <a:gd name="T32" fmla="*/ 16 w 1696"/>
                <a:gd name="T33" fmla="*/ 8 h 1104"/>
                <a:gd name="T34" fmla="*/ 16 w 1696"/>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6" h="1104">
                  <a:moveTo>
                    <a:pt x="0" y="8"/>
                  </a:moveTo>
                  <a:cubicBezTo>
                    <a:pt x="0" y="4"/>
                    <a:pt x="4" y="0"/>
                    <a:pt x="8" y="0"/>
                  </a:cubicBezTo>
                  <a:lnTo>
                    <a:pt x="1688" y="0"/>
                  </a:lnTo>
                  <a:cubicBezTo>
                    <a:pt x="1693" y="0"/>
                    <a:pt x="1696" y="4"/>
                    <a:pt x="1696" y="8"/>
                  </a:cubicBezTo>
                  <a:lnTo>
                    <a:pt x="1696" y="1096"/>
                  </a:lnTo>
                  <a:cubicBezTo>
                    <a:pt x="1696" y="1101"/>
                    <a:pt x="1693" y="1104"/>
                    <a:pt x="1688" y="1104"/>
                  </a:cubicBezTo>
                  <a:lnTo>
                    <a:pt x="8" y="1104"/>
                  </a:lnTo>
                  <a:cubicBezTo>
                    <a:pt x="4" y="1104"/>
                    <a:pt x="0" y="1101"/>
                    <a:pt x="0" y="1096"/>
                  </a:cubicBezTo>
                  <a:lnTo>
                    <a:pt x="0" y="8"/>
                  </a:lnTo>
                  <a:close/>
                  <a:moveTo>
                    <a:pt x="16" y="1096"/>
                  </a:moveTo>
                  <a:lnTo>
                    <a:pt x="8" y="1088"/>
                  </a:lnTo>
                  <a:lnTo>
                    <a:pt x="1688" y="1088"/>
                  </a:lnTo>
                  <a:lnTo>
                    <a:pt x="1680" y="1096"/>
                  </a:lnTo>
                  <a:lnTo>
                    <a:pt x="1680" y="8"/>
                  </a:lnTo>
                  <a:lnTo>
                    <a:pt x="1688"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2" name="Rectangle 93"/>
            <p:cNvSpPr>
              <a:spLocks noChangeArrowheads="1"/>
            </p:cNvSpPr>
            <p:nvPr/>
          </p:nvSpPr>
          <p:spPr bwMode="auto">
            <a:xfrm>
              <a:off x="2641600" y="5148263"/>
              <a:ext cx="5921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Company 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43" name="Rectangle 94"/>
            <p:cNvSpPr>
              <a:spLocks noChangeArrowheads="1"/>
            </p:cNvSpPr>
            <p:nvPr/>
          </p:nvSpPr>
          <p:spPr bwMode="auto">
            <a:xfrm>
              <a:off x="2625725" y="5253038"/>
              <a:ext cx="6746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Executives &amp;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44" name="Rectangle 95"/>
            <p:cNvSpPr>
              <a:spLocks noChangeArrowheads="1"/>
            </p:cNvSpPr>
            <p:nvPr/>
          </p:nvSpPr>
          <p:spPr bwMode="auto">
            <a:xfrm>
              <a:off x="2597150" y="5357813"/>
              <a:ext cx="7508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Subject Matter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45" name="Rectangle 96"/>
            <p:cNvSpPr>
              <a:spLocks noChangeArrowheads="1"/>
            </p:cNvSpPr>
            <p:nvPr/>
          </p:nvSpPr>
          <p:spPr bwMode="auto">
            <a:xfrm>
              <a:off x="2732088" y="5470526"/>
              <a:ext cx="3984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Experts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46" name="Rectangle 97"/>
            <p:cNvSpPr>
              <a:spLocks noChangeArrowheads="1"/>
            </p:cNvSpPr>
            <p:nvPr/>
          </p:nvSpPr>
          <p:spPr bwMode="auto">
            <a:xfrm>
              <a:off x="5489575" y="5105401"/>
              <a:ext cx="577850"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7" name="Freeform 98"/>
            <p:cNvSpPr>
              <a:spLocks noEditPoints="1"/>
            </p:cNvSpPr>
            <p:nvPr/>
          </p:nvSpPr>
          <p:spPr bwMode="auto">
            <a:xfrm>
              <a:off x="5486400" y="5102226"/>
              <a:ext cx="584200" cy="517525"/>
            </a:xfrm>
            <a:custGeom>
              <a:avLst/>
              <a:gdLst>
                <a:gd name="T0" fmla="*/ 0 w 1248"/>
                <a:gd name="T1" fmla="*/ 8 h 1104"/>
                <a:gd name="T2" fmla="*/ 8 w 1248"/>
                <a:gd name="T3" fmla="*/ 0 h 1104"/>
                <a:gd name="T4" fmla="*/ 1240 w 1248"/>
                <a:gd name="T5" fmla="*/ 0 h 1104"/>
                <a:gd name="T6" fmla="*/ 1248 w 1248"/>
                <a:gd name="T7" fmla="*/ 8 h 1104"/>
                <a:gd name="T8" fmla="*/ 1248 w 1248"/>
                <a:gd name="T9" fmla="*/ 1096 h 1104"/>
                <a:gd name="T10" fmla="*/ 1240 w 1248"/>
                <a:gd name="T11" fmla="*/ 1104 h 1104"/>
                <a:gd name="T12" fmla="*/ 8 w 1248"/>
                <a:gd name="T13" fmla="*/ 1104 h 1104"/>
                <a:gd name="T14" fmla="*/ 0 w 1248"/>
                <a:gd name="T15" fmla="*/ 1096 h 1104"/>
                <a:gd name="T16" fmla="*/ 0 w 1248"/>
                <a:gd name="T17" fmla="*/ 8 h 1104"/>
                <a:gd name="T18" fmla="*/ 16 w 1248"/>
                <a:gd name="T19" fmla="*/ 1096 h 1104"/>
                <a:gd name="T20" fmla="*/ 8 w 1248"/>
                <a:gd name="T21" fmla="*/ 1088 h 1104"/>
                <a:gd name="T22" fmla="*/ 1240 w 1248"/>
                <a:gd name="T23" fmla="*/ 1088 h 1104"/>
                <a:gd name="T24" fmla="*/ 1232 w 1248"/>
                <a:gd name="T25" fmla="*/ 1096 h 1104"/>
                <a:gd name="T26" fmla="*/ 1232 w 1248"/>
                <a:gd name="T27" fmla="*/ 8 h 1104"/>
                <a:gd name="T28" fmla="*/ 1240 w 1248"/>
                <a:gd name="T29" fmla="*/ 16 h 1104"/>
                <a:gd name="T30" fmla="*/ 8 w 1248"/>
                <a:gd name="T31" fmla="*/ 16 h 1104"/>
                <a:gd name="T32" fmla="*/ 16 w 1248"/>
                <a:gd name="T33" fmla="*/ 8 h 1104"/>
                <a:gd name="T34" fmla="*/ 16 w 1248"/>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1104">
                  <a:moveTo>
                    <a:pt x="0" y="8"/>
                  </a:moveTo>
                  <a:cubicBezTo>
                    <a:pt x="0" y="4"/>
                    <a:pt x="4" y="0"/>
                    <a:pt x="8" y="0"/>
                  </a:cubicBezTo>
                  <a:lnTo>
                    <a:pt x="1240" y="0"/>
                  </a:lnTo>
                  <a:cubicBezTo>
                    <a:pt x="1245" y="0"/>
                    <a:pt x="1248" y="4"/>
                    <a:pt x="1248" y="8"/>
                  </a:cubicBezTo>
                  <a:lnTo>
                    <a:pt x="1248" y="1096"/>
                  </a:lnTo>
                  <a:cubicBezTo>
                    <a:pt x="1248" y="1101"/>
                    <a:pt x="1245" y="1104"/>
                    <a:pt x="1240" y="1104"/>
                  </a:cubicBezTo>
                  <a:lnTo>
                    <a:pt x="8" y="1104"/>
                  </a:lnTo>
                  <a:cubicBezTo>
                    <a:pt x="4" y="1104"/>
                    <a:pt x="0" y="1101"/>
                    <a:pt x="0" y="1096"/>
                  </a:cubicBezTo>
                  <a:lnTo>
                    <a:pt x="0" y="8"/>
                  </a:lnTo>
                  <a:close/>
                  <a:moveTo>
                    <a:pt x="16" y="1096"/>
                  </a:moveTo>
                  <a:lnTo>
                    <a:pt x="8" y="1088"/>
                  </a:lnTo>
                  <a:lnTo>
                    <a:pt x="1240" y="1088"/>
                  </a:lnTo>
                  <a:lnTo>
                    <a:pt x="1232" y="1096"/>
                  </a:lnTo>
                  <a:lnTo>
                    <a:pt x="1232" y="8"/>
                  </a:lnTo>
                  <a:lnTo>
                    <a:pt x="1240"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8" name="Rectangle 99"/>
            <p:cNvSpPr>
              <a:spLocks noChangeArrowheads="1"/>
            </p:cNvSpPr>
            <p:nvPr/>
          </p:nvSpPr>
          <p:spPr bwMode="auto">
            <a:xfrm>
              <a:off x="5534025" y="5202238"/>
              <a:ext cx="5921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Company 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49" name="Rectangle 100"/>
            <p:cNvSpPr>
              <a:spLocks noChangeArrowheads="1"/>
            </p:cNvSpPr>
            <p:nvPr/>
          </p:nvSpPr>
          <p:spPr bwMode="auto">
            <a:xfrm>
              <a:off x="5557838" y="5307013"/>
              <a:ext cx="5699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50" name="Rectangle 101"/>
            <p:cNvSpPr>
              <a:spLocks noChangeArrowheads="1"/>
            </p:cNvSpPr>
            <p:nvPr/>
          </p:nvSpPr>
          <p:spPr bwMode="auto">
            <a:xfrm>
              <a:off x="5632450" y="5411788"/>
              <a:ext cx="3667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Teams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51" name="Rectangle 102"/>
            <p:cNvSpPr>
              <a:spLocks noChangeArrowheads="1"/>
            </p:cNvSpPr>
            <p:nvPr/>
          </p:nvSpPr>
          <p:spPr bwMode="auto">
            <a:xfrm>
              <a:off x="6210300" y="5105401"/>
              <a:ext cx="569912" cy="509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2" name="Freeform 103"/>
            <p:cNvSpPr>
              <a:spLocks noEditPoints="1"/>
            </p:cNvSpPr>
            <p:nvPr/>
          </p:nvSpPr>
          <p:spPr bwMode="auto">
            <a:xfrm>
              <a:off x="6205538" y="5102226"/>
              <a:ext cx="577850" cy="517525"/>
            </a:xfrm>
            <a:custGeom>
              <a:avLst/>
              <a:gdLst>
                <a:gd name="T0" fmla="*/ 0 w 1232"/>
                <a:gd name="T1" fmla="*/ 8 h 1104"/>
                <a:gd name="T2" fmla="*/ 8 w 1232"/>
                <a:gd name="T3" fmla="*/ 0 h 1104"/>
                <a:gd name="T4" fmla="*/ 1224 w 1232"/>
                <a:gd name="T5" fmla="*/ 0 h 1104"/>
                <a:gd name="T6" fmla="*/ 1232 w 1232"/>
                <a:gd name="T7" fmla="*/ 8 h 1104"/>
                <a:gd name="T8" fmla="*/ 1232 w 1232"/>
                <a:gd name="T9" fmla="*/ 1096 h 1104"/>
                <a:gd name="T10" fmla="*/ 1224 w 1232"/>
                <a:gd name="T11" fmla="*/ 1104 h 1104"/>
                <a:gd name="T12" fmla="*/ 8 w 1232"/>
                <a:gd name="T13" fmla="*/ 1104 h 1104"/>
                <a:gd name="T14" fmla="*/ 0 w 1232"/>
                <a:gd name="T15" fmla="*/ 1096 h 1104"/>
                <a:gd name="T16" fmla="*/ 0 w 1232"/>
                <a:gd name="T17" fmla="*/ 8 h 1104"/>
                <a:gd name="T18" fmla="*/ 16 w 1232"/>
                <a:gd name="T19" fmla="*/ 1096 h 1104"/>
                <a:gd name="T20" fmla="*/ 8 w 1232"/>
                <a:gd name="T21" fmla="*/ 1088 h 1104"/>
                <a:gd name="T22" fmla="*/ 1224 w 1232"/>
                <a:gd name="T23" fmla="*/ 1088 h 1104"/>
                <a:gd name="T24" fmla="*/ 1216 w 1232"/>
                <a:gd name="T25" fmla="*/ 1096 h 1104"/>
                <a:gd name="T26" fmla="*/ 1216 w 1232"/>
                <a:gd name="T27" fmla="*/ 8 h 1104"/>
                <a:gd name="T28" fmla="*/ 1224 w 1232"/>
                <a:gd name="T29" fmla="*/ 16 h 1104"/>
                <a:gd name="T30" fmla="*/ 8 w 1232"/>
                <a:gd name="T31" fmla="*/ 16 h 1104"/>
                <a:gd name="T32" fmla="*/ 16 w 1232"/>
                <a:gd name="T33" fmla="*/ 8 h 1104"/>
                <a:gd name="T34" fmla="*/ 16 w 1232"/>
                <a:gd name="T35" fmla="*/ 109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104">
                  <a:moveTo>
                    <a:pt x="0" y="8"/>
                  </a:moveTo>
                  <a:cubicBezTo>
                    <a:pt x="0" y="4"/>
                    <a:pt x="4" y="0"/>
                    <a:pt x="8" y="0"/>
                  </a:cubicBezTo>
                  <a:lnTo>
                    <a:pt x="1224" y="0"/>
                  </a:lnTo>
                  <a:cubicBezTo>
                    <a:pt x="1229" y="0"/>
                    <a:pt x="1232" y="4"/>
                    <a:pt x="1232" y="8"/>
                  </a:cubicBezTo>
                  <a:lnTo>
                    <a:pt x="1232" y="1096"/>
                  </a:lnTo>
                  <a:cubicBezTo>
                    <a:pt x="1232" y="1101"/>
                    <a:pt x="1229" y="1104"/>
                    <a:pt x="1224" y="1104"/>
                  </a:cubicBezTo>
                  <a:lnTo>
                    <a:pt x="8" y="1104"/>
                  </a:lnTo>
                  <a:cubicBezTo>
                    <a:pt x="4" y="1104"/>
                    <a:pt x="0" y="1101"/>
                    <a:pt x="0" y="1096"/>
                  </a:cubicBezTo>
                  <a:lnTo>
                    <a:pt x="0" y="8"/>
                  </a:lnTo>
                  <a:close/>
                  <a:moveTo>
                    <a:pt x="16" y="1096"/>
                  </a:moveTo>
                  <a:lnTo>
                    <a:pt x="8" y="1088"/>
                  </a:lnTo>
                  <a:lnTo>
                    <a:pt x="1224" y="1088"/>
                  </a:lnTo>
                  <a:lnTo>
                    <a:pt x="1216" y="1096"/>
                  </a:lnTo>
                  <a:lnTo>
                    <a:pt x="1216" y="8"/>
                  </a:lnTo>
                  <a:lnTo>
                    <a:pt x="1224" y="16"/>
                  </a:lnTo>
                  <a:lnTo>
                    <a:pt x="8" y="16"/>
                  </a:lnTo>
                  <a:lnTo>
                    <a:pt x="16" y="8"/>
                  </a:lnTo>
                  <a:lnTo>
                    <a:pt x="16" y="109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3" name="Rectangle 104"/>
            <p:cNvSpPr>
              <a:spLocks noChangeArrowheads="1"/>
            </p:cNvSpPr>
            <p:nvPr/>
          </p:nvSpPr>
          <p:spPr bwMode="auto">
            <a:xfrm>
              <a:off x="6356350" y="5148263"/>
              <a:ext cx="3825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Define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54" name="Rectangle 105"/>
            <p:cNvSpPr>
              <a:spLocks noChangeArrowheads="1"/>
            </p:cNvSpPr>
            <p:nvPr/>
          </p:nvSpPr>
          <p:spPr bwMode="auto">
            <a:xfrm>
              <a:off x="6340475" y="5253038"/>
              <a:ext cx="4270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Current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55" name="Rectangle 106"/>
            <p:cNvSpPr>
              <a:spLocks noChangeArrowheads="1"/>
            </p:cNvSpPr>
            <p:nvPr/>
          </p:nvSpPr>
          <p:spPr bwMode="auto">
            <a:xfrm>
              <a:off x="6257925" y="5357813"/>
              <a:ext cx="6302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Functions &amp;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56" name="Rectangle 107"/>
            <p:cNvSpPr>
              <a:spLocks noChangeArrowheads="1"/>
            </p:cNvSpPr>
            <p:nvPr/>
          </p:nvSpPr>
          <p:spPr bwMode="auto">
            <a:xfrm>
              <a:off x="6296025" y="5470526"/>
              <a:ext cx="5016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End State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58" name="Freeform 108"/>
            <p:cNvSpPr>
              <a:spLocks/>
            </p:cNvSpPr>
            <p:nvPr/>
          </p:nvSpPr>
          <p:spPr bwMode="auto">
            <a:xfrm>
              <a:off x="3517900" y="5218113"/>
              <a:ext cx="1792287" cy="277813"/>
            </a:xfrm>
            <a:custGeom>
              <a:avLst/>
              <a:gdLst>
                <a:gd name="T0" fmla="*/ 0 w 1129"/>
                <a:gd name="T1" fmla="*/ 0 h 175"/>
                <a:gd name="T2" fmla="*/ 1042 w 1129"/>
                <a:gd name="T3" fmla="*/ 0 h 175"/>
                <a:gd name="T4" fmla="*/ 1129 w 1129"/>
                <a:gd name="T5" fmla="*/ 87 h 175"/>
                <a:gd name="T6" fmla="*/ 1042 w 1129"/>
                <a:gd name="T7" fmla="*/ 175 h 175"/>
                <a:gd name="T8" fmla="*/ 0 w 1129"/>
                <a:gd name="T9" fmla="*/ 175 h 175"/>
                <a:gd name="T10" fmla="*/ 0 w 1129"/>
                <a:gd name="T11" fmla="*/ 0 h 175"/>
              </a:gdLst>
              <a:ahLst/>
              <a:cxnLst>
                <a:cxn ang="0">
                  <a:pos x="T0" y="T1"/>
                </a:cxn>
                <a:cxn ang="0">
                  <a:pos x="T2" y="T3"/>
                </a:cxn>
                <a:cxn ang="0">
                  <a:pos x="T4" y="T5"/>
                </a:cxn>
                <a:cxn ang="0">
                  <a:pos x="T6" y="T7"/>
                </a:cxn>
                <a:cxn ang="0">
                  <a:pos x="T8" y="T9"/>
                </a:cxn>
                <a:cxn ang="0">
                  <a:pos x="T10" y="T11"/>
                </a:cxn>
              </a:cxnLst>
              <a:rect l="0" t="0" r="r" b="b"/>
              <a:pathLst>
                <a:path w="1129" h="175">
                  <a:moveTo>
                    <a:pt x="0" y="0"/>
                  </a:moveTo>
                  <a:lnTo>
                    <a:pt x="1042" y="0"/>
                  </a:lnTo>
                  <a:lnTo>
                    <a:pt x="1129" y="87"/>
                  </a:lnTo>
                  <a:lnTo>
                    <a:pt x="1042" y="175"/>
                  </a:lnTo>
                  <a:lnTo>
                    <a:pt x="0" y="17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9" name="Freeform 109"/>
            <p:cNvSpPr>
              <a:spLocks noEditPoints="1"/>
            </p:cNvSpPr>
            <p:nvPr/>
          </p:nvSpPr>
          <p:spPr bwMode="auto">
            <a:xfrm>
              <a:off x="3513138" y="5214938"/>
              <a:ext cx="1800225" cy="284163"/>
            </a:xfrm>
            <a:custGeom>
              <a:avLst/>
              <a:gdLst>
                <a:gd name="T0" fmla="*/ 0 w 3841"/>
                <a:gd name="T1" fmla="*/ 8 h 608"/>
                <a:gd name="T2" fmla="*/ 8 w 3841"/>
                <a:gd name="T3" fmla="*/ 0 h 608"/>
                <a:gd name="T4" fmla="*/ 3537 w 3841"/>
                <a:gd name="T5" fmla="*/ 0 h 608"/>
                <a:gd name="T6" fmla="*/ 3542 w 3841"/>
                <a:gd name="T7" fmla="*/ 3 h 608"/>
                <a:gd name="T8" fmla="*/ 3838 w 3841"/>
                <a:gd name="T9" fmla="*/ 299 h 608"/>
                <a:gd name="T10" fmla="*/ 3838 w 3841"/>
                <a:gd name="T11" fmla="*/ 310 h 608"/>
                <a:gd name="T12" fmla="*/ 3542 w 3841"/>
                <a:gd name="T13" fmla="*/ 606 h 608"/>
                <a:gd name="T14" fmla="*/ 3537 w 3841"/>
                <a:gd name="T15" fmla="*/ 608 h 608"/>
                <a:gd name="T16" fmla="*/ 8 w 3841"/>
                <a:gd name="T17" fmla="*/ 608 h 608"/>
                <a:gd name="T18" fmla="*/ 0 w 3841"/>
                <a:gd name="T19" fmla="*/ 600 h 608"/>
                <a:gd name="T20" fmla="*/ 0 w 3841"/>
                <a:gd name="T21" fmla="*/ 8 h 608"/>
                <a:gd name="T22" fmla="*/ 16 w 3841"/>
                <a:gd name="T23" fmla="*/ 600 h 608"/>
                <a:gd name="T24" fmla="*/ 8 w 3841"/>
                <a:gd name="T25" fmla="*/ 592 h 608"/>
                <a:gd name="T26" fmla="*/ 3537 w 3841"/>
                <a:gd name="T27" fmla="*/ 592 h 608"/>
                <a:gd name="T28" fmla="*/ 3531 w 3841"/>
                <a:gd name="T29" fmla="*/ 595 h 608"/>
                <a:gd name="T30" fmla="*/ 3827 w 3841"/>
                <a:gd name="T31" fmla="*/ 299 h 608"/>
                <a:gd name="T32" fmla="*/ 3827 w 3841"/>
                <a:gd name="T33" fmla="*/ 310 h 608"/>
                <a:gd name="T34" fmla="*/ 3531 w 3841"/>
                <a:gd name="T35" fmla="*/ 14 h 608"/>
                <a:gd name="T36" fmla="*/ 3537 w 3841"/>
                <a:gd name="T37" fmla="*/ 16 h 608"/>
                <a:gd name="T38" fmla="*/ 8 w 3841"/>
                <a:gd name="T39" fmla="*/ 16 h 608"/>
                <a:gd name="T40" fmla="*/ 16 w 3841"/>
                <a:gd name="T41" fmla="*/ 8 h 608"/>
                <a:gd name="T42" fmla="*/ 16 w 3841"/>
                <a:gd name="T43" fmla="*/ 60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1" h="608">
                  <a:moveTo>
                    <a:pt x="0" y="8"/>
                  </a:moveTo>
                  <a:cubicBezTo>
                    <a:pt x="0" y="4"/>
                    <a:pt x="4" y="0"/>
                    <a:pt x="8" y="0"/>
                  </a:cubicBezTo>
                  <a:lnTo>
                    <a:pt x="3537" y="0"/>
                  </a:lnTo>
                  <a:cubicBezTo>
                    <a:pt x="3539" y="0"/>
                    <a:pt x="3541" y="1"/>
                    <a:pt x="3542" y="3"/>
                  </a:cubicBezTo>
                  <a:lnTo>
                    <a:pt x="3838" y="299"/>
                  </a:lnTo>
                  <a:cubicBezTo>
                    <a:pt x="3841" y="302"/>
                    <a:pt x="3841" y="307"/>
                    <a:pt x="3838" y="310"/>
                  </a:cubicBezTo>
                  <a:lnTo>
                    <a:pt x="3542" y="606"/>
                  </a:lnTo>
                  <a:cubicBezTo>
                    <a:pt x="3541" y="608"/>
                    <a:pt x="3539" y="608"/>
                    <a:pt x="3537" y="608"/>
                  </a:cubicBezTo>
                  <a:lnTo>
                    <a:pt x="8" y="608"/>
                  </a:lnTo>
                  <a:cubicBezTo>
                    <a:pt x="4" y="608"/>
                    <a:pt x="0" y="605"/>
                    <a:pt x="0" y="600"/>
                  </a:cubicBezTo>
                  <a:lnTo>
                    <a:pt x="0" y="8"/>
                  </a:lnTo>
                  <a:close/>
                  <a:moveTo>
                    <a:pt x="16" y="600"/>
                  </a:moveTo>
                  <a:lnTo>
                    <a:pt x="8" y="592"/>
                  </a:lnTo>
                  <a:lnTo>
                    <a:pt x="3537" y="592"/>
                  </a:lnTo>
                  <a:lnTo>
                    <a:pt x="3531" y="595"/>
                  </a:lnTo>
                  <a:lnTo>
                    <a:pt x="3827" y="299"/>
                  </a:lnTo>
                  <a:lnTo>
                    <a:pt x="3827" y="310"/>
                  </a:lnTo>
                  <a:lnTo>
                    <a:pt x="3531" y="14"/>
                  </a:lnTo>
                  <a:lnTo>
                    <a:pt x="3537" y="16"/>
                  </a:lnTo>
                  <a:lnTo>
                    <a:pt x="8" y="16"/>
                  </a:lnTo>
                  <a:lnTo>
                    <a:pt x="16" y="8"/>
                  </a:lnTo>
                  <a:lnTo>
                    <a:pt x="16" y="600"/>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0" name="Rectangle 110"/>
            <p:cNvSpPr>
              <a:spLocks noChangeArrowheads="1"/>
            </p:cNvSpPr>
            <p:nvPr/>
          </p:nvSpPr>
          <p:spPr bwMode="auto">
            <a:xfrm>
              <a:off x="3652838" y="5256213"/>
              <a:ext cx="152241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Data Collection, Develop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61" name="Rectangle 111"/>
            <p:cNvSpPr>
              <a:spLocks noChangeArrowheads="1"/>
            </p:cNvSpPr>
            <p:nvPr/>
          </p:nvSpPr>
          <p:spPr bwMode="auto">
            <a:xfrm>
              <a:off x="3870325" y="5359401"/>
              <a:ext cx="106521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Timeline &amp; Key Milestone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62" name="Freeform 112"/>
            <p:cNvSpPr>
              <a:spLocks/>
            </p:cNvSpPr>
            <p:nvPr/>
          </p:nvSpPr>
          <p:spPr bwMode="auto">
            <a:xfrm>
              <a:off x="6921500" y="5105401"/>
              <a:ext cx="577850" cy="509588"/>
            </a:xfrm>
            <a:custGeom>
              <a:avLst/>
              <a:gdLst>
                <a:gd name="T0" fmla="*/ 0 w 364"/>
                <a:gd name="T1" fmla="*/ 0 h 321"/>
                <a:gd name="T2" fmla="*/ 364 w 364"/>
                <a:gd name="T3" fmla="*/ 0 h 321"/>
                <a:gd name="T4" fmla="*/ 364 w 364"/>
                <a:gd name="T5" fmla="*/ 268 h 321"/>
                <a:gd name="T6" fmla="*/ 311 w 364"/>
                <a:gd name="T7" fmla="*/ 321 h 321"/>
                <a:gd name="T8" fmla="*/ 0 w 364"/>
                <a:gd name="T9" fmla="*/ 321 h 321"/>
                <a:gd name="T10" fmla="*/ 0 w 364"/>
                <a:gd name="T11" fmla="*/ 0 h 321"/>
              </a:gdLst>
              <a:ahLst/>
              <a:cxnLst>
                <a:cxn ang="0">
                  <a:pos x="T0" y="T1"/>
                </a:cxn>
                <a:cxn ang="0">
                  <a:pos x="T2" y="T3"/>
                </a:cxn>
                <a:cxn ang="0">
                  <a:pos x="T4" y="T5"/>
                </a:cxn>
                <a:cxn ang="0">
                  <a:pos x="T6" y="T7"/>
                </a:cxn>
                <a:cxn ang="0">
                  <a:pos x="T8" y="T9"/>
                </a:cxn>
                <a:cxn ang="0">
                  <a:pos x="T10" y="T11"/>
                </a:cxn>
              </a:cxnLst>
              <a:rect l="0" t="0" r="r" b="b"/>
              <a:pathLst>
                <a:path w="364" h="321">
                  <a:moveTo>
                    <a:pt x="0" y="0"/>
                  </a:moveTo>
                  <a:lnTo>
                    <a:pt x="364" y="0"/>
                  </a:lnTo>
                  <a:lnTo>
                    <a:pt x="364" y="268"/>
                  </a:lnTo>
                  <a:lnTo>
                    <a:pt x="311" y="321"/>
                  </a:lnTo>
                  <a:lnTo>
                    <a:pt x="0" y="3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3" name="Freeform 113"/>
            <p:cNvSpPr>
              <a:spLocks/>
            </p:cNvSpPr>
            <p:nvPr/>
          </p:nvSpPr>
          <p:spPr bwMode="auto">
            <a:xfrm>
              <a:off x="7415213" y="5530851"/>
              <a:ext cx="84137" cy="84138"/>
            </a:xfrm>
            <a:custGeom>
              <a:avLst/>
              <a:gdLst>
                <a:gd name="T0" fmla="*/ 0 w 53"/>
                <a:gd name="T1" fmla="*/ 53 h 53"/>
                <a:gd name="T2" fmla="*/ 10 w 53"/>
                <a:gd name="T3" fmla="*/ 10 h 53"/>
                <a:gd name="T4" fmla="*/ 53 w 53"/>
                <a:gd name="T5" fmla="*/ 0 h 53"/>
                <a:gd name="T6" fmla="*/ 0 w 53"/>
                <a:gd name="T7" fmla="*/ 53 h 53"/>
              </a:gdLst>
              <a:ahLst/>
              <a:cxnLst>
                <a:cxn ang="0">
                  <a:pos x="T0" y="T1"/>
                </a:cxn>
                <a:cxn ang="0">
                  <a:pos x="T2" y="T3"/>
                </a:cxn>
                <a:cxn ang="0">
                  <a:pos x="T4" y="T5"/>
                </a:cxn>
                <a:cxn ang="0">
                  <a:pos x="T6" y="T7"/>
                </a:cxn>
              </a:cxnLst>
              <a:rect l="0" t="0" r="r" b="b"/>
              <a:pathLst>
                <a:path w="53" h="53">
                  <a:moveTo>
                    <a:pt x="0" y="53"/>
                  </a:moveTo>
                  <a:lnTo>
                    <a:pt x="10" y="10"/>
                  </a:lnTo>
                  <a:lnTo>
                    <a:pt x="53" y="0"/>
                  </a:lnTo>
                  <a:lnTo>
                    <a:pt x="0" y="5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4" name="Freeform 114"/>
            <p:cNvSpPr>
              <a:spLocks/>
            </p:cNvSpPr>
            <p:nvPr/>
          </p:nvSpPr>
          <p:spPr bwMode="auto">
            <a:xfrm>
              <a:off x="6918325" y="5102226"/>
              <a:ext cx="585787" cy="517525"/>
            </a:xfrm>
            <a:custGeom>
              <a:avLst/>
              <a:gdLst>
                <a:gd name="T0" fmla="*/ 1051 w 1249"/>
                <a:gd name="T1" fmla="*/ 1095 h 1104"/>
                <a:gd name="T2" fmla="*/ 1088 w 1249"/>
                <a:gd name="T3" fmla="*/ 949 h 1104"/>
                <a:gd name="T4" fmla="*/ 1093 w 1249"/>
                <a:gd name="T5" fmla="*/ 944 h 1104"/>
                <a:gd name="T6" fmla="*/ 1239 w 1249"/>
                <a:gd name="T7" fmla="*/ 907 h 1104"/>
                <a:gd name="T8" fmla="*/ 1247 w 1249"/>
                <a:gd name="T9" fmla="*/ 911 h 1104"/>
                <a:gd name="T10" fmla="*/ 1246 w 1249"/>
                <a:gd name="T11" fmla="*/ 921 h 1104"/>
                <a:gd name="T12" fmla="*/ 1065 w 1249"/>
                <a:gd name="T13" fmla="*/ 1102 h 1104"/>
                <a:gd name="T14" fmla="*/ 1059 w 1249"/>
                <a:gd name="T15" fmla="*/ 1104 h 1104"/>
                <a:gd name="T16" fmla="*/ 8 w 1249"/>
                <a:gd name="T17" fmla="*/ 1104 h 1104"/>
                <a:gd name="T18" fmla="*/ 0 w 1249"/>
                <a:gd name="T19" fmla="*/ 1096 h 1104"/>
                <a:gd name="T20" fmla="*/ 0 w 1249"/>
                <a:gd name="T21" fmla="*/ 8 h 1104"/>
                <a:gd name="T22" fmla="*/ 8 w 1249"/>
                <a:gd name="T23" fmla="*/ 0 h 1104"/>
                <a:gd name="T24" fmla="*/ 1240 w 1249"/>
                <a:gd name="T25" fmla="*/ 0 h 1104"/>
                <a:gd name="T26" fmla="*/ 1248 w 1249"/>
                <a:gd name="T27" fmla="*/ 8 h 1104"/>
                <a:gd name="T28" fmla="*/ 1248 w 1249"/>
                <a:gd name="T29" fmla="*/ 915 h 1104"/>
                <a:gd name="T30" fmla="*/ 1232 w 1249"/>
                <a:gd name="T31" fmla="*/ 915 h 1104"/>
                <a:gd name="T32" fmla="*/ 1232 w 1249"/>
                <a:gd name="T33" fmla="*/ 8 h 1104"/>
                <a:gd name="T34" fmla="*/ 1240 w 1249"/>
                <a:gd name="T35" fmla="*/ 16 h 1104"/>
                <a:gd name="T36" fmla="*/ 8 w 1249"/>
                <a:gd name="T37" fmla="*/ 16 h 1104"/>
                <a:gd name="T38" fmla="*/ 16 w 1249"/>
                <a:gd name="T39" fmla="*/ 8 h 1104"/>
                <a:gd name="T40" fmla="*/ 16 w 1249"/>
                <a:gd name="T41" fmla="*/ 1096 h 1104"/>
                <a:gd name="T42" fmla="*/ 8 w 1249"/>
                <a:gd name="T43" fmla="*/ 1088 h 1104"/>
                <a:gd name="T44" fmla="*/ 1059 w 1249"/>
                <a:gd name="T45" fmla="*/ 1088 h 1104"/>
                <a:gd name="T46" fmla="*/ 1053 w 1249"/>
                <a:gd name="T47" fmla="*/ 1091 h 1104"/>
                <a:gd name="T48" fmla="*/ 1235 w 1249"/>
                <a:gd name="T49" fmla="*/ 909 h 1104"/>
                <a:gd name="T50" fmla="*/ 1242 w 1249"/>
                <a:gd name="T51" fmla="*/ 923 h 1104"/>
                <a:gd name="T52" fmla="*/ 1097 w 1249"/>
                <a:gd name="T53" fmla="*/ 959 h 1104"/>
                <a:gd name="T54" fmla="*/ 1103 w 1249"/>
                <a:gd name="T55" fmla="*/ 953 h 1104"/>
                <a:gd name="T56" fmla="*/ 1067 w 1249"/>
                <a:gd name="T57" fmla="*/ 1098 h 1104"/>
                <a:gd name="T58" fmla="*/ 1051 w 1249"/>
                <a:gd name="T59" fmla="*/ 1095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9" h="1104">
                  <a:moveTo>
                    <a:pt x="1051" y="1095"/>
                  </a:moveTo>
                  <a:lnTo>
                    <a:pt x="1088" y="949"/>
                  </a:lnTo>
                  <a:cubicBezTo>
                    <a:pt x="1088" y="947"/>
                    <a:pt x="1091" y="944"/>
                    <a:pt x="1093" y="944"/>
                  </a:cubicBezTo>
                  <a:lnTo>
                    <a:pt x="1239" y="907"/>
                  </a:lnTo>
                  <a:cubicBezTo>
                    <a:pt x="1242" y="906"/>
                    <a:pt x="1246" y="908"/>
                    <a:pt x="1247" y="911"/>
                  </a:cubicBezTo>
                  <a:cubicBezTo>
                    <a:pt x="1249" y="914"/>
                    <a:pt x="1249" y="918"/>
                    <a:pt x="1246" y="921"/>
                  </a:cubicBezTo>
                  <a:lnTo>
                    <a:pt x="1065" y="1102"/>
                  </a:lnTo>
                  <a:cubicBezTo>
                    <a:pt x="1063" y="1104"/>
                    <a:pt x="1061" y="1104"/>
                    <a:pt x="1059" y="1104"/>
                  </a:cubicBezTo>
                  <a:lnTo>
                    <a:pt x="8" y="1104"/>
                  </a:lnTo>
                  <a:cubicBezTo>
                    <a:pt x="4" y="1104"/>
                    <a:pt x="0" y="1101"/>
                    <a:pt x="0" y="1096"/>
                  </a:cubicBezTo>
                  <a:lnTo>
                    <a:pt x="0" y="8"/>
                  </a:lnTo>
                  <a:cubicBezTo>
                    <a:pt x="0" y="4"/>
                    <a:pt x="4" y="0"/>
                    <a:pt x="8" y="0"/>
                  </a:cubicBezTo>
                  <a:lnTo>
                    <a:pt x="1240" y="0"/>
                  </a:lnTo>
                  <a:cubicBezTo>
                    <a:pt x="1245" y="0"/>
                    <a:pt x="1248" y="4"/>
                    <a:pt x="1248" y="8"/>
                  </a:cubicBezTo>
                  <a:lnTo>
                    <a:pt x="1248" y="915"/>
                  </a:lnTo>
                  <a:lnTo>
                    <a:pt x="1232" y="915"/>
                  </a:lnTo>
                  <a:lnTo>
                    <a:pt x="1232" y="8"/>
                  </a:lnTo>
                  <a:lnTo>
                    <a:pt x="1240" y="16"/>
                  </a:lnTo>
                  <a:lnTo>
                    <a:pt x="8" y="16"/>
                  </a:lnTo>
                  <a:lnTo>
                    <a:pt x="16" y="8"/>
                  </a:lnTo>
                  <a:lnTo>
                    <a:pt x="16" y="1096"/>
                  </a:lnTo>
                  <a:lnTo>
                    <a:pt x="8" y="1088"/>
                  </a:lnTo>
                  <a:lnTo>
                    <a:pt x="1059" y="1088"/>
                  </a:lnTo>
                  <a:lnTo>
                    <a:pt x="1053" y="1091"/>
                  </a:lnTo>
                  <a:lnTo>
                    <a:pt x="1235" y="909"/>
                  </a:lnTo>
                  <a:lnTo>
                    <a:pt x="1242" y="923"/>
                  </a:lnTo>
                  <a:lnTo>
                    <a:pt x="1097" y="959"/>
                  </a:lnTo>
                  <a:lnTo>
                    <a:pt x="1103" y="953"/>
                  </a:lnTo>
                  <a:lnTo>
                    <a:pt x="1067" y="1098"/>
                  </a:lnTo>
                  <a:lnTo>
                    <a:pt x="1051" y="1095"/>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5" name="Rectangle 115"/>
            <p:cNvSpPr>
              <a:spLocks noChangeArrowheads="1"/>
            </p:cNvSpPr>
            <p:nvPr/>
          </p:nvSpPr>
          <p:spPr bwMode="auto">
            <a:xfrm>
              <a:off x="6996113" y="5214938"/>
              <a:ext cx="48736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66" name="Rectangle 116"/>
            <p:cNvSpPr>
              <a:spLocks noChangeArrowheads="1"/>
            </p:cNvSpPr>
            <p:nvPr/>
          </p:nvSpPr>
          <p:spPr bwMode="auto">
            <a:xfrm>
              <a:off x="7010400" y="5318126"/>
              <a:ext cx="4286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Milestone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67" name="Freeform 117"/>
            <p:cNvSpPr>
              <a:spLocks/>
            </p:cNvSpPr>
            <p:nvPr/>
          </p:nvSpPr>
          <p:spPr bwMode="auto">
            <a:xfrm>
              <a:off x="4222750" y="3290888"/>
              <a:ext cx="517525" cy="509588"/>
            </a:xfrm>
            <a:custGeom>
              <a:avLst/>
              <a:gdLst>
                <a:gd name="T0" fmla="*/ 0 w 326"/>
                <a:gd name="T1" fmla="*/ 0 h 321"/>
                <a:gd name="T2" fmla="*/ 326 w 326"/>
                <a:gd name="T3" fmla="*/ 0 h 321"/>
                <a:gd name="T4" fmla="*/ 326 w 326"/>
                <a:gd name="T5" fmla="*/ 268 h 321"/>
                <a:gd name="T6" fmla="*/ 272 w 326"/>
                <a:gd name="T7" fmla="*/ 321 h 321"/>
                <a:gd name="T8" fmla="*/ 0 w 326"/>
                <a:gd name="T9" fmla="*/ 321 h 321"/>
                <a:gd name="T10" fmla="*/ 0 w 326"/>
                <a:gd name="T11" fmla="*/ 0 h 321"/>
              </a:gdLst>
              <a:ahLst/>
              <a:cxnLst>
                <a:cxn ang="0">
                  <a:pos x="T0" y="T1"/>
                </a:cxn>
                <a:cxn ang="0">
                  <a:pos x="T2" y="T3"/>
                </a:cxn>
                <a:cxn ang="0">
                  <a:pos x="T4" y="T5"/>
                </a:cxn>
                <a:cxn ang="0">
                  <a:pos x="T6" y="T7"/>
                </a:cxn>
                <a:cxn ang="0">
                  <a:pos x="T8" y="T9"/>
                </a:cxn>
                <a:cxn ang="0">
                  <a:pos x="T10" y="T11"/>
                </a:cxn>
              </a:cxnLst>
              <a:rect l="0" t="0" r="r" b="b"/>
              <a:pathLst>
                <a:path w="326" h="321">
                  <a:moveTo>
                    <a:pt x="0" y="0"/>
                  </a:moveTo>
                  <a:lnTo>
                    <a:pt x="326" y="0"/>
                  </a:lnTo>
                  <a:lnTo>
                    <a:pt x="326" y="268"/>
                  </a:lnTo>
                  <a:lnTo>
                    <a:pt x="272" y="321"/>
                  </a:lnTo>
                  <a:lnTo>
                    <a:pt x="0" y="3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8" name="Freeform 118"/>
            <p:cNvSpPr>
              <a:spLocks/>
            </p:cNvSpPr>
            <p:nvPr/>
          </p:nvSpPr>
          <p:spPr bwMode="auto">
            <a:xfrm>
              <a:off x="4654550" y="3716338"/>
              <a:ext cx="85725" cy="84138"/>
            </a:xfrm>
            <a:custGeom>
              <a:avLst/>
              <a:gdLst>
                <a:gd name="T0" fmla="*/ 0 w 54"/>
                <a:gd name="T1" fmla="*/ 53 h 53"/>
                <a:gd name="T2" fmla="*/ 11 w 54"/>
                <a:gd name="T3" fmla="*/ 10 h 53"/>
                <a:gd name="T4" fmla="*/ 54 w 54"/>
                <a:gd name="T5" fmla="*/ 0 h 53"/>
                <a:gd name="T6" fmla="*/ 0 w 54"/>
                <a:gd name="T7" fmla="*/ 53 h 53"/>
              </a:gdLst>
              <a:ahLst/>
              <a:cxnLst>
                <a:cxn ang="0">
                  <a:pos x="T0" y="T1"/>
                </a:cxn>
                <a:cxn ang="0">
                  <a:pos x="T2" y="T3"/>
                </a:cxn>
                <a:cxn ang="0">
                  <a:pos x="T4" y="T5"/>
                </a:cxn>
                <a:cxn ang="0">
                  <a:pos x="T6" y="T7"/>
                </a:cxn>
              </a:cxnLst>
              <a:rect l="0" t="0" r="r" b="b"/>
              <a:pathLst>
                <a:path w="54" h="53">
                  <a:moveTo>
                    <a:pt x="0" y="53"/>
                  </a:moveTo>
                  <a:lnTo>
                    <a:pt x="11" y="10"/>
                  </a:lnTo>
                  <a:lnTo>
                    <a:pt x="54" y="0"/>
                  </a:lnTo>
                  <a:lnTo>
                    <a:pt x="0" y="5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9" name="Freeform 119"/>
            <p:cNvSpPr>
              <a:spLocks/>
            </p:cNvSpPr>
            <p:nvPr/>
          </p:nvSpPr>
          <p:spPr bwMode="auto">
            <a:xfrm>
              <a:off x="4217988" y="3287713"/>
              <a:ext cx="525462" cy="517525"/>
            </a:xfrm>
            <a:custGeom>
              <a:avLst/>
              <a:gdLst>
                <a:gd name="T0" fmla="*/ 923 w 1121"/>
                <a:gd name="T1" fmla="*/ 1095 h 1104"/>
                <a:gd name="T2" fmla="*/ 960 w 1121"/>
                <a:gd name="T3" fmla="*/ 949 h 1104"/>
                <a:gd name="T4" fmla="*/ 965 w 1121"/>
                <a:gd name="T5" fmla="*/ 944 h 1104"/>
                <a:gd name="T6" fmla="*/ 1111 w 1121"/>
                <a:gd name="T7" fmla="*/ 907 h 1104"/>
                <a:gd name="T8" fmla="*/ 1119 w 1121"/>
                <a:gd name="T9" fmla="*/ 911 h 1104"/>
                <a:gd name="T10" fmla="*/ 1118 w 1121"/>
                <a:gd name="T11" fmla="*/ 921 h 1104"/>
                <a:gd name="T12" fmla="*/ 937 w 1121"/>
                <a:gd name="T13" fmla="*/ 1102 h 1104"/>
                <a:gd name="T14" fmla="*/ 931 w 1121"/>
                <a:gd name="T15" fmla="*/ 1104 h 1104"/>
                <a:gd name="T16" fmla="*/ 8 w 1121"/>
                <a:gd name="T17" fmla="*/ 1104 h 1104"/>
                <a:gd name="T18" fmla="*/ 0 w 1121"/>
                <a:gd name="T19" fmla="*/ 1096 h 1104"/>
                <a:gd name="T20" fmla="*/ 0 w 1121"/>
                <a:gd name="T21" fmla="*/ 8 h 1104"/>
                <a:gd name="T22" fmla="*/ 8 w 1121"/>
                <a:gd name="T23" fmla="*/ 0 h 1104"/>
                <a:gd name="T24" fmla="*/ 1112 w 1121"/>
                <a:gd name="T25" fmla="*/ 0 h 1104"/>
                <a:gd name="T26" fmla="*/ 1120 w 1121"/>
                <a:gd name="T27" fmla="*/ 8 h 1104"/>
                <a:gd name="T28" fmla="*/ 1120 w 1121"/>
                <a:gd name="T29" fmla="*/ 915 h 1104"/>
                <a:gd name="T30" fmla="*/ 1104 w 1121"/>
                <a:gd name="T31" fmla="*/ 915 h 1104"/>
                <a:gd name="T32" fmla="*/ 1104 w 1121"/>
                <a:gd name="T33" fmla="*/ 8 h 1104"/>
                <a:gd name="T34" fmla="*/ 1112 w 1121"/>
                <a:gd name="T35" fmla="*/ 16 h 1104"/>
                <a:gd name="T36" fmla="*/ 8 w 1121"/>
                <a:gd name="T37" fmla="*/ 16 h 1104"/>
                <a:gd name="T38" fmla="*/ 16 w 1121"/>
                <a:gd name="T39" fmla="*/ 8 h 1104"/>
                <a:gd name="T40" fmla="*/ 16 w 1121"/>
                <a:gd name="T41" fmla="*/ 1096 h 1104"/>
                <a:gd name="T42" fmla="*/ 8 w 1121"/>
                <a:gd name="T43" fmla="*/ 1088 h 1104"/>
                <a:gd name="T44" fmla="*/ 931 w 1121"/>
                <a:gd name="T45" fmla="*/ 1088 h 1104"/>
                <a:gd name="T46" fmla="*/ 925 w 1121"/>
                <a:gd name="T47" fmla="*/ 1091 h 1104"/>
                <a:gd name="T48" fmla="*/ 1107 w 1121"/>
                <a:gd name="T49" fmla="*/ 909 h 1104"/>
                <a:gd name="T50" fmla="*/ 1114 w 1121"/>
                <a:gd name="T51" fmla="*/ 923 h 1104"/>
                <a:gd name="T52" fmla="*/ 969 w 1121"/>
                <a:gd name="T53" fmla="*/ 959 h 1104"/>
                <a:gd name="T54" fmla="*/ 975 w 1121"/>
                <a:gd name="T55" fmla="*/ 953 h 1104"/>
                <a:gd name="T56" fmla="*/ 939 w 1121"/>
                <a:gd name="T57" fmla="*/ 1098 h 1104"/>
                <a:gd name="T58" fmla="*/ 923 w 1121"/>
                <a:gd name="T59" fmla="*/ 1095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1" h="1104">
                  <a:moveTo>
                    <a:pt x="923" y="1095"/>
                  </a:moveTo>
                  <a:lnTo>
                    <a:pt x="960" y="949"/>
                  </a:lnTo>
                  <a:cubicBezTo>
                    <a:pt x="960" y="947"/>
                    <a:pt x="963" y="944"/>
                    <a:pt x="965" y="944"/>
                  </a:cubicBezTo>
                  <a:lnTo>
                    <a:pt x="1111" y="907"/>
                  </a:lnTo>
                  <a:cubicBezTo>
                    <a:pt x="1114" y="906"/>
                    <a:pt x="1118" y="908"/>
                    <a:pt x="1119" y="911"/>
                  </a:cubicBezTo>
                  <a:cubicBezTo>
                    <a:pt x="1121" y="914"/>
                    <a:pt x="1121" y="918"/>
                    <a:pt x="1118" y="921"/>
                  </a:cubicBezTo>
                  <a:lnTo>
                    <a:pt x="937" y="1102"/>
                  </a:lnTo>
                  <a:cubicBezTo>
                    <a:pt x="935" y="1104"/>
                    <a:pt x="933" y="1104"/>
                    <a:pt x="931" y="1104"/>
                  </a:cubicBezTo>
                  <a:lnTo>
                    <a:pt x="8" y="1104"/>
                  </a:lnTo>
                  <a:cubicBezTo>
                    <a:pt x="4" y="1104"/>
                    <a:pt x="0" y="1101"/>
                    <a:pt x="0" y="1096"/>
                  </a:cubicBezTo>
                  <a:lnTo>
                    <a:pt x="0" y="8"/>
                  </a:lnTo>
                  <a:cubicBezTo>
                    <a:pt x="0" y="4"/>
                    <a:pt x="4" y="0"/>
                    <a:pt x="8" y="0"/>
                  </a:cubicBezTo>
                  <a:lnTo>
                    <a:pt x="1112" y="0"/>
                  </a:lnTo>
                  <a:cubicBezTo>
                    <a:pt x="1117" y="0"/>
                    <a:pt x="1120" y="4"/>
                    <a:pt x="1120" y="8"/>
                  </a:cubicBezTo>
                  <a:lnTo>
                    <a:pt x="1120" y="915"/>
                  </a:lnTo>
                  <a:lnTo>
                    <a:pt x="1104" y="915"/>
                  </a:lnTo>
                  <a:lnTo>
                    <a:pt x="1104" y="8"/>
                  </a:lnTo>
                  <a:lnTo>
                    <a:pt x="1112" y="16"/>
                  </a:lnTo>
                  <a:lnTo>
                    <a:pt x="8" y="16"/>
                  </a:lnTo>
                  <a:lnTo>
                    <a:pt x="16" y="8"/>
                  </a:lnTo>
                  <a:lnTo>
                    <a:pt x="16" y="1096"/>
                  </a:lnTo>
                  <a:lnTo>
                    <a:pt x="8" y="1088"/>
                  </a:lnTo>
                  <a:lnTo>
                    <a:pt x="931" y="1088"/>
                  </a:lnTo>
                  <a:lnTo>
                    <a:pt x="925" y="1091"/>
                  </a:lnTo>
                  <a:lnTo>
                    <a:pt x="1107" y="909"/>
                  </a:lnTo>
                  <a:lnTo>
                    <a:pt x="1114" y="923"/>
                  </a:lnTo>
                  <a:lnTo>
                    <a:pt x="969" y="959"/>
                  </a:lnTo>
                  <a:lnTo>
                    <a:pt x="975" y="953"/>
                  </a:lnTo>
                  <a:lnTo>
                    <a:pt x="939" y="1098"/>
                  </a:lnTo>
                  <a:lnTo>
                    <a:pt x="923" y="1095"/>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0" name="Rectangle 120"/>
            <p:cNvSpPr>
              <a:spLocks noChangeArrowheads="1"/>
            </p:cNvSpPr>
            <p:nvPr/>
          </p:nvSpPr>
          <p:spPr bwMode="auto">
            <a:xfrm>
              <a:off x="4356100" y="3359151"/>
              <a:ext cx="3524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Clean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71" name="Rectangle 121"/>
            <p:cNvSpPr>
              <a:spLocks noChangeArrowheads="1"/>
            </p:cNvSpPr>
            <p:nvPr/>
          </p:nvSpPr>
          <p:spPr bwMode="auto">
            <a:xfrm>
              <a:off x="4356100" y="3463926"/>
              <a:ext cx="28416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Room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72" name="Rectangle 122"/>
            <p:cNvSpPr>
              <a:spLocks noChangeArrowheads="1"/>
            </p:cNvSpPr>
            <p:nvPr/>
          </p:nvSpPr>
          <p:spPr bwMode="auto">
            <a:xfrm>
              <a:off x="4348163" y="3568701"/>
              <a:ext cx="3603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Report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73" name="Freeform 123"/>
            <p:cNvSpPr>
              <a:spLocks/>
            </p:cNvSpPr>
            <p:nvPr/>
          </p:nvSpPr>
          <p:spPr bwMode="auto">
            <a:xfrm>
              <a:off x="7011988" y="3170238"/>
              <a:ext cx="487362" cy="338138"/>
            </a:xfrm>
            <a:custGeom>
              <a:avLst/>
              <a:gdLst>
                <a:gd name="T0" fmla="*/ 0 w 307"/>
                <a:gd name="T1" fmla="*/ 0 h 213"/>
                <a:gd name="T2" fmla="*/ 307 w 307"/>
                <a:gd name="T3" fmla="*/ 0 h 213"/>
                <a:gd name="T4" fmla="*/ 307 w 307"/>
                <a:gd name="T5" fmla="*/ 178 h 213"/>
                <a:gd name="T6" fmla="*/ 272 w 307"/>
                <a:gd name="T7" fmla="*/ 213 h 213"/>
                <a:gd name="T8" fmla="*/ 0 w 307"/>
                <a:gd name="T9" fmla="*/ 213 h 213"/>
                <a:gd name="T10" fmla="*/ 0 w 307"/>
                <a:gd name="T11" fmla="*/ 0 h 213"/>
              </a:gdLst>
              <a:ahLst/>
              <a:cxnLst>
                <a:cxn ang="0">
                  <a:pos x="T0" y="T1"/>
                </a:cxn>
                <a:cxn ang="0">
                  <a:pos x="T2" y="T3"/>
                </a:cxn>
                <a:cxn ang="0">
                  <a:pos x="T4" y="T5"/>
                </a:cxn>
                <a:cxn ang="0">
                  <a:pos x="T6" y="T7"/>
                </a:cxn>
                <a:cxn ang="0">
                  <a:pos x="T8" y="T9"/>
                </a:cxn>
                <a:cxn ang="0">
                  <a:pos x="T10" y="T11"/>
                </a:cxn>
              </a:cxnLst>
              <a:rect l="0" t="0" r="r" b="b"/>
              <a:pathLst>
                <a:path w="307" h="213">
                  <a:moveTo>
                    <a:pt x="0" y="0"/>
                  </a:moveTo>
                  <a:lnTo>
                    <a:pt x="307" y="0"/>
                  </a:lnTo>
                  <a:lnTo>
                    <a:pt x="307" y="178"/>
                  </a:lnTo>
                  <a:lnTo>
                    <a:pt x="272" y="213"/>
                  </a:lnTo>
                  <a:lnTo>
                    <a:pt x="0" y="2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4" name="Freeform 124"/>
            <p:cNvSpPr>
              <a:spLocks/>
            </p:cNvSpPr>
            <p:nvPr/>
          </p:nvSpPr>
          <p:spPr bwMode="auto">
            <a:xfrm>
              <a:off x="7443788" y="3452813"/>
              <a:ext cx="55562" cy="55563"/>
            </a:xfrm>
            <a:custGeom>
              <a:avLst/>
              <a:gdLst>
                <a:gd name="T0" fmla="*/ 0 w 35"/>
                <a:gd name="T1" fmla="*/ 35 h 35"/>
                <a:gd name="T2" fmla="*/ 7 w 35"/>
                <a:gd name="T3" fmla="*/ 7 h 35"/>
                <a:gd name="T4" fmla="*/ 35 w 35"/>
                <a:gd name="T5" fmla="*/ 0 h 35"/>
                <a:gd name="T6" fmla="*/ 0 w 35"/>
                <a:gd name="T7" fmla="*/ 35 h 35"/>
              </a:gdLst>
              <a:ahLst/>
              <a:cxnLst>
                <a:cxn ang="0">
                  <a:pos x="T0" y="T1"/>
                </a:cxn>
                <a:cxn ang="0">
                  <a:pos x="T2" y="T3"/>
                </a:cxn>
                <a:cxn ang="0">
                  <a:pos x="T4" y="T5"/>
                </a:cxn>
                <a:cxn ang="0">
                  <a:pos x="T6" y="T7"/>
                </a:cxn>
              </a:cxnLst>
              <a:rect l="0" t="0" r="r" b="b"/>
              <a:pathLst>
                <a:path w="35" h="35">
                  <a:moveTo>
                    <a:pt x="0" y="35"/>
                  </a:moveTo>
                  <a:lnTo>
                    <a:pt x="7" y="7"/>
                  </a:lnTo>
                  <a:lnTo>
                    <a:pt x="35" y="0"/>
                  </a:lnTo>
                  <a:lnTo>
                    <a:pt x="0" y="35"/>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5" name="Freeform 125"/>
            <p:cNvSpPr>
              <a:spLocks/>
            </p:cNvSpPr>
            <p:nvPr/>
          </p:nvSpPr>
          <p:spPr bwMode="auto">
            <a:xfrm>
              <a:off x="7008813" y="3167063"/>
              <a:ext cx="495300" cy="344488"/>
            </a:xfrm>
            <a:custGeom>
              <a:avLst/>
              <a:gdLst>
                <a:gd name="T0" fmla="*/ 921 w 1057"/>
                <a:gd name="T1" fmla="*/ 727 h 736"/>
                <a:gd name="T2" fmla="*/ 945 w 1057"/>
                <a:gd name="T3" fmla="*/ 631 h 736"/>
                <a:gd name="T4" fmla="*/ 951 w 1057"/>
                <a:gd name="T5" fmla="*/ 625 h 736"/>
                <a:gd name="T6" fmla="*/ 1047 w 1057"/>
                <a:gd name="T7" fmla="*/ 601 h 736"/>
                <a:gd name="T8" fmla="*/ 1055 w 1057"/>
                <a:gd name="T9" fmla="*/ 605 h 736"/>
                <a:gd name="T10" fmla="*/ 1054 w 1057"/>
                <a:gd name="T11" fmla="*/ 614 h 736"/>
                <a:gd name="T12" fmla="*/ 934 w 1057"/>
                <a:gd name="T13" fmla="*/ 734 h 736"/>
                <a:gd name="T14" fmla="*/ 928 w 1057"/>
                <a:gd name="T15" fmla="*/ 736 h 736"/>
                <a:gd name="T16" fmla="*/ 8 w 1057"/>
                <a:gd name="T17" fmla="*/ 736 h 736"/>
                <a:gd name="T18" fmla="*/ 0 w 1057"/>
                <a:gd name="T19" fmla="*/ 728 h 736"/>
                <a:gd name="T20" fmla="*/ 0 w 1057"/>
                <a:gd name="T21" fmla="*/ 8 h 736"/>
                <a:gd name="T22" fmla="*/ 8 w 1057"/>
                <a:gd name="T23" fmla="*/ 0 h 736"/>
                <a:gd name="T24" fmla="*/ 1048 w 1057"/>
                <a:gd name="T25" fmla="*/ 0 h 736"/>
                <a:gd name="T26" fmla="*/ 1056 w 1057"/>
                <a:gd name="T27" fmla="*/ 8 h 736"/>
                <a:gd name="T28" fmla="*/ 1056 w 1057"/>
                <a:gd name="T29" fmla="*/ 608 h 736"/>
                <a:gd name="T30" fmla="*/ 1040 w 1057"/>
                <a:gd name="T31" fmla="*/ 608 h 736"/>
                <a:gd name="T32" fmla="*/ 1040 w 1057"/>
                <a:gd name="T33" fmla="*/ 8 h 736"/>
                <a:gd name="T34" fmla="*/ 1048 w 1057"/>
                <a:gd name="T35" fmla="*/ 16 h 736"/>
                <a:gd name="T36" fmla="*/ 8 w 1057"/>
                <a:gd name="T37" fmla="*/ 16 h 736"/>
                <a:gd name="T38" fmla="*/ 16 w 1057"/>
                <a:gd name="T39" fmla="*/ 8 h 736"/>
                <a:gd name="T40" fmla="*/ 16 w 1057"/>
                <a:gd name="T41" fmla="*/ 728 h 736"/>
                <a:gd name="T42" fmla="*/ 8 w 1057"/>
                <a:gd name="T43" fmla="*/ 720 h 736"/>
                <a:gd name="T44" fmla="*/ 928 w 1057"/>
                <a:gd name="T45" fmla="*/ 720 h 736"/>
                <a:gd name="T46" fmla="*/ 923 w 1057"/>
                <a:gd name="T47" fmla="*/ 723 h 736"/>
                <a:gd name="T48" fmla="*/ 1043 w 1057"/>
                <a:gd name="T49" fmla="*/ 603 h 736"/>
                <a:gd name="T50" fmla="*/ 1050 w 1057"/>
                <a:gd name="T51" fmla="*/ 616 h 736"/>
                <a:gd name="T52" fmla="*/ 954 w 1057"/>
                <a:gd name="T53" fmla="*/ 640 h 736"/>
                <a:gd name="T54" fmla="*/ 960 w 1057"/>
                <a:gd name="T55" fmla="*/ 634 h 736"/>
                <a:gd name="T56" fmla="*/ 936 w 1057"/>
                <a:gd name="T57" fmla="*/ 730 h 736"/>
                <a:gd name="T58" fmla="*/ 921 w 1057"/>
                <a:gd name="T59" fmla="*/ 727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7" h="736">
                  <a:moveTo>
                    <a:pt x="921" y="727"/>
                  </a:moveTo>
                  <a:lnTo>
                    <a:pt x="945" y="631"/>
                  </a:lnTo>
                  <a:cubicBezTo>
                    <a:pt x="945" y="628"/>
                    <a:pt x="948" y="625"/>
                    <a:pt x="951" y="625"/>
                  </a:cubicBezTo>
                  <a:lnTo>
                    <a:pt x="1047" y="601"/>
                  </a:lnTo>
                  <a:cubicBezTo>
                    <a:pt x="1050" y="600"/>
                    <a:pt x="1054" y="601"/>
                    <a:pt x="1055" y="605"/>
                  </a:cubicBezTo>
                  <a:cubicBezTo>
                    <a:pt x="1057" y="608"/>
                    <a:pt x="1057" y="612"/>
                    <a:pt x="1054" y="614"/>
                  </a:cubicBezTo>
                  <a:lnTo>
                    <a:pt x="934" y="734"/>
                  </a:lnTo>
                  <a:cubicBezTo>
                    <a:pt x="933" y="736"/>
                    <a:pt x="931" y="736"/>
                    <a:pt x="928" y="736"/>
                  </a:cubicBezTo>
                  <a:lnTo>
                    <a:pt x="8" y="736"/>
                  </a:lnTo>
                  <a:cubicBezTo>
                    <a:pt x="4" y="736"/>
                    <a:pt x="0" y="733"/>
                    <a:pt x="0" y="728"/>
                  </a:cubicBezTo>
                  <a:lnTo>
                    <a:pt x="0" y="8"/>
                  </a:lnTo>
                  <a:cubicBezTo>
                    <a:pt x="0" y="4"/>
                    <a:pt x="4" y="0"/>
                    <a:pt x="8" y="0"/>
                  </a:cubicBezTo>
                  <a:lnTo>
                    <a:pt x="1048" y="0"/>
                  </a:lnTo>
                  <a:cubicBezTo>
                    <a:pt x="1053" y="0"/>
                    <a:pt x="1056" y="4"/>
                    <a:pt x="1056" y="8"/>
                  </a:cubicBezTo>
                  <a:lnTo>
                    <a:pt x="1056" y="608"/>
                  </a:lnTo>
                  <a:lnTo>
                    <a:pt x="1040" y="608"/>
                  </a:lnTo>
                  <a:lnTo>
                    <a:pt x="1040" y="8"/>
                  </a:lnTo>
                  <a:lnTo>
                    <a:pt x="1048" y="16"/>
                  </a:lnTo>
                  <a:lnTo>
                    <a:pt x="8" y="16"/>
                  </a:lnTo>
                  <a:lnTo>
                    <a:pt x="16" y="8"/>
                  </a:lnTo>
                  <a:lnTo>
                    <a:pt x="16" y="728"/>
                  </a:lnTo>
                  <a:lnTo>
                    <a:pt x="8" y="720"/>
                  </a:lnTo>
                  <a:lnTo>
                    <a:pt x="928" y="720"/>
                  </a:lnTo>
                  <a:lnTo>
                    <a:pt x="923" y="723"/>
                  </a:lnTo>
                  <a:lnTo>
                    <a:pt x="1043" y="603"/>
                  </a:lnTo>
                  <a:lnTo>
                    <a:pt x="1050" y="616"/>
                  </a:lnTo>
                  <a:lnTo>
                    <a:pt x="954" y="640"/>
                  </a:lnTo>
                  <a:lnTo>
                    <a:pt x="960" y="634"/>
                  </a:lnTo>
                  <a:lnTo>
                    <a:pt x="936" y="730"/>
                  </a:lnTo>
                  <a:lnTo>
                    <a:pt x="921" y="727"/>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6" name="Rectangle 126"/>
            <p:cNvSpPr>
              <a:spLocks noChangeArrowheads="1"/>
            </p:cNvSpPr>
            <p:nvPr/>
          </p:nvSpPr>
          <p:spPr bwMode="auto">
            <a:xfrm>
              <a:off x="7148513" y="3184526"/>
              <a:ext cx="26193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Draft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77" name="Rectangle 127"/>
            <p:cNvSpPr>
              <a:spLocks noChangeArrowheads="1"/>
            </p:cNvSpPr>
            <p:nvPr/>
          </p:nvSpPr>
          <p:spPr bwMode="auto">
            <a:xfrm>
              <a:off x="7043738" y="3290888"/>
              <a:ext cx="546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Integrated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78" name="Rectangle 128"/>
            <p:cNvSpPr>
              <a:spLocks noChangeArrowheads="1"/>
            </p:cNvSpPr>
            <p:nvPr/>
          </p:nvSpPr>
          <p:spPr bwMode="auto">
            <a:xfrm>
              <a:off x="7043738" y="3395663"/>
              <a:ext cx="46355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Work Plan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79" name="Freeform 129"/>
            <p:cNvSpPr>
              <a:spLocks/>
            </p:cNvSpPr>
            <p:nvPr/>
          </p:nvSpPr>
          <p:spPr bwMode="auto">
            <a:xfrm>
              <a:off x="7011988" y="3590926"/>
              <a:ext cx="487362" cy="344488"/>
            </a:xfrm>
            <a:custGeom>
              <a:avLst/>
              <a:gdLst>
                <a:gd name="T0" fmla="*/ 0 w 307"/>
                <a:gd name="T1" fmla="*/ 0 h 217"/>
                <a:gd name="T2" fmla="*/ 307 w 307"/>
                <a:gd name="T3" fmla="*/ 0 h 217"/>
                <a:gd name="T4" fmla="*/ 307 w 307"/>
                <a:gd name="T5" fmla="*/ 181 h 217"/>
                <a:gd name="T6" fmla="*/ 271 w 307"/>
                <a:gd name="T7" fmla="*/ 217 h 217"/>
                <a:gd name="T8" fmla="*/ 0 w 307"/>
                <a:gd name="T9" fmla="*/ 217 h 217"/>
                <a:gd name="T10" fmla="*/ 0 w 307"/>
                <a:gd name="T11" fmla="*/ 0 h 217"/>
              </a:gdLst>
              <a:ahLst/>
              <a:cxnLst>
                <a:cxn ang="0">
                  <a:pos x="T0" y="T1"/>
                </a:cxn>
                <a:cxn ang="0">
                  <a:pos x="T2" y="T3"/>
                </a:cxn>
                <a:cxn ang="0">
                  <a:pos x="T4" y="T5"/>
                </a:cxn>
                <a:cxn ang="0">
                  <a:pos x="T6" y="T7"/>
                </a:cxn>
                <a:cxn ang="0">
                  <a:pos x="T8" y="T9"/>
                </a:cxn>
                <a:cxn ang="0">
                  <a:pos x="T10" y="T11"/>
                </a:cxn>
              </a:cxnLst>
              <a:rect l="0" t="0" r="r" b="b"/>
              <a:pathLst>
                <a:path w="307" h="217">
                  <a:moveTo>
                    <a:pt x="0" y="0"/>
                  </a:moveTo>
                  <a:lnTo>
                    <a:pt x="307" y="0"/>
                  </a:lnTo>
                  <a:lnTo>
                    <a:pt x="307" y="181"/>
                  </a:lnTo>
                  <a:lnTo>
                    <a:pt x="271" y="217"/>
                  </a:lnTo>
                  <a:lnTo>
                    <a:pt x="0" y="2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0" name="Freeform 130"/>
            <p:cNvSpPr>
              <a:spLocks/>
            </p:cNvSpPr>
            <p:nvPr/>
          </p:nvSpPr>
          <p:spPr bwMode="auto">
            <a:xfrm>
              <a:off x="7442200" y="3878263"/>
              <a:ext cx="57150" cy="57150"/>
            </a:xfrm>
            <a:custGeom>
              <a:avLst/>
              <a:gdLst>
                <a:gd name="T0" fmla="*/ 0 w 36"/>
                <a:gd name="T1" fmla="*/ 36 h 36"/>
                <a:gd name="T2" fmla="*/ 7 w 36"/>
                <a:gd name="T3" fmla="*/ 7 h 36"/>
                <a:gd name="T4" fmla="*/ 36 w 36"/>
                <a:gd name="T5" fmla="*/ 0 h 36"/>
                <a:gd name="T6" fmla="*/ 0 w 36"/>
                <a:gd name="T7" fmla="*/ 36 h 36"/>
              </a:gdLst>
              <a:ahLst/>
              <a:cxnLst>
                <a:cxn ang="0">
                  <a:pos x="T0" y="T1"/>
                </a:cxn>
                <a:cxn ang="0">
                  <a:pos x="T2" y="T3"/>
                </a:cxn>
                <a:cxn ang="0">
                  <a:pos x="T4" y="T5"/>
                </a:cxn>
                <a:cxn ang="0">
                  <a:pos x="T6" y="T7"/>
                </a:cxn>
              </a:cxnLst>
              <a:rect l="0" t="0" r="r" b="b"/>
              <a:pathLst>
                <a:path w="36" h="36">
                  <a:moveTo>
                    <a:pt x="0" y="36"/>
                  </a:moveTo>
                  <a:lnTo>
                    <a:pt x="7" y="7"/>
                  </a:lnTo>
                  <a:lnTo>
                    <a:pt x="36" y="0"/>
                  </a:lnTo>
                  <a:lnTo>
                    <a:pt x="0" y="3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1" name="Freeform 131"/>
            <p:cNvSpPr>
              <a:spLocks/>
            </p:cNvSpPr>
            <p:nvPr/>
          </p:nvSpPr>
          <p:spPr bwMode="auto">
            <a:xfrm>
              <a:off x="7008813" y="3587751"/>
              <a:ext cx="495300" cy="352425"/>
            </a:xfrm>
            <a:custGeom>
              <a:avLst/>
              <a:gdLst>
                <a:gd name="T0" fmla="*/ 918 w 1057"/>
                <a:gd name="T1" fmla="*/ 743 h 752"/>
                <a:gd name="T2" fmla="*/ 943 w 1057"/>
                <a:gd name="T3" fmla="*/ 644 h 752"/>
                <a:gd name="T4" fmla="*/ 948 w 1057"/>
                <a:gd name="T5" fmla="*/ 639 h 752"/>
                <a:gd name="T6" fmla="*/ 1047 w 1057"/>
                <a:gd name="T7" fmla="*/ 614 h 752"/>
                <a:gd name="T8" fmla="*/ 1055 w 1057"/>
                <a:gd name="T9" fmla="*/ 618 h 752"/>
                <a:gd name="T10" fmla="*/ 1054 w 1057"/>
                <a:gd name="T11" fmla="*/ 627 h 752"/>
                <a:gd name="T12" fmla="*/ 931 w 1057"/>
                <a:gd name="T13" fmla="*/ 750 h 752"/>
                <a:gd name="T14" fmla="*/ 926 w 1057"/>
                <a:gd name="T15" fmla="*/ 752 h 752"/>
                <a:gd name="T16" fmla="*/ 8 w 1057"/>
                <a:gd name="T17" fmla="*/ 752 h 752"/>
                <a:gd name="T18" fmla="*/ 0 w 1057"/>
                <a:gd name="T19" fmla="*/ 744 h 752"/>
                <a:gd name="T20" fmla="*/ 0 w 1057"/>
                <a:gd name="T21" fmla="*/ 8 h 752"/>
                <a:gd name="T22" fmla="*/ 8 w 1057"/>
                <a:gd name="T23" fmla="*/ 0 h 752"/>
                <a:gd name="T24" fmla="*/ 1048 w 1057"/>
                <a:gd name="T25" fmla="*/ 0 h 752"/>
                <a:gd name="T26" fmla="*/ 1056 w 1057"/>
                <a:gd name="T27" fmla="*/ 8 h 752"/>
                <a:gd name="T28" fmla="*/ 1056 w 1057"/>
                <a:gd name="T29" fmla="*/ 622 h 752"/>
                <a:gd name="T30" fmla="*/ 1040 w 1057"/>
                <a:gd name="T31" fmla="*/ 622 h 752"/>
                <a:gd name="T32" fmla="*/ 1040 w 1057"/>
                <a:gd name="T33" fmla="*/ 8 h 752"/>
                <a:gd name="T34" fmla="*/ 1048 w 1057"/>
                <a:gd name="T35" fmla="*/ 16 h 752"/>
                <a:gd name="T36" fmla="*/ 8 w 1057"/>
                <a:gd name="T37" fmla="*/ 16 h 752"/>
                <a:gd name="T38" fmla="*/ 16 w 1057"/>
                <a:gd name="T39" fmla="*/ 8 h 752"/>
                <a:gd name="T40" fmla="*/ 16 w 1057"/>
                <a:gd name="T41" fmla="*/ 744 h 752"/>
                <a:gd name="T42" fmla="*/ 8 w 1057"/>
                <a:gd name="T43" fmla="*/ 736 h 752"/>
                <a:gd name="T44" fmla="*/ 926 w 1057"/>
                <a:gd name="T45" fmla="*/ 736 h 752"/>
                <a:gd name="T46" fmla="*/ 920 w 1057"/>
                <a:gd name="T47" fmla="*/ 739 h 752"/>
                <a:gd name="T48" fmla="*/ 1043 w 1057"/>
                <a:gd name="T49" fmla="*/ 616 h 752"/>
                <a:gd name="T50" fmla="*/ 1050 w 1057"/>
                <a:gd name="T51" fmla="*/ 630 h 752"/>
                <a:gd name="T52" fmla="*/ 952 w 1057"/>
                <a:gd name="T53" fmla="*/ 654 h 752"/>
                <a:gd name="T54" fmla="*/ 958 w 1057"/>
                <a:gd name="T55" fmla="*/ 648 h 752"/>
                <a:gd name="T56" fmla="*/ 934 w 1057"/>
                <a:gd name="T57" fmla="*/ 746 h 752"/>
                <a:gd name="T58" fmla="*/ 918 w 1057"/>
                <a:gd name="T59" fmla="*/ 74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7" h="752">
                  <a:moveTo>
                    <a:pt x="918" y="743"/>
                  </a:moveTo>
                  <a:lnTo>
                    <a:pt x="943" y="644"/>
                  </a:lnTo>
                  <a:cubicBezTo>
                    <a:pt x="943" y="642"/>
                    <a:pt x="946" y="639"/>
                    <a:pt x="948" y="639"/>
                  </a:cubicBezTo>
                  <a:lnTo>
                    <a:pt x="1047" y="614"/>
                  </a:lnTo>
                  <a:cubicBezTo>
                    <a:pt x="1050" y="613"/>
                    <a:pt x="1054" y="615"/>
                    <a:pt x="1055" y="618"/>
                  </a:cubicBezTo>
                  <a:cubicBezTo>
                    <a:pt x="1057" y="621"/>
                    <a:pt x="1057" y="625"/>
                    <a:pt x="1054" y="627"/>
                  </a:cubicBezTo>
                  <a:lnTo>
                    <a:pt x="931" y="750"/>
                  </a:lnTo>
                  <a:cubicBezTo>
                    <a:pt x="930" y="752"/>
                    <a:pt x="928" y="752"/>
                    <a:pt x="926" y="752"/>
                  </a:cubicBezTo>
                  <a:lnTo>
                    <a:pt x="8" y="752"/>
                  </a:lnTo>
                  <a:cubicBezTo>
                    <a:pt x="4" y="752"/>
                    <a:pt x="0" y="749"/>
                    <a:pt x="0" y="744"/>
                  </a:cubicBezTo>
                  <a:lnTo>
                    <a:pt x="0" y="8"/>
                  </a:lnTo>
                  <a:cubicBezTo>
                    <a:pt x="0" y="4"/>
                    <a:pt x="4" y="0"/>
                    <a:pt x="8" y="0"/>
                  </a:cubicBezTo>
                  <a:lnTo>
                    <a:pt x="1048" y="0"/>
                  </a:lnTo>
                  <a:cubicBezTo>
                    <a:pt x="1053" y="0"/>
                    <a:pt x="1056" y="4"/>
                    <a:pt x="1056" y="8"/>
                  </a:cubicBezTo>
                  <a:lnTo>
                    <a:pt x="1056" y="622"/>
                  </a:lnTo>
                  <a:lnTo>
                    <a:pt x="1040" y="622"/>
                  </a:lnTo>
                  <a:lnTo>
                    <a:pt x="1040" y="8"/>
                  </a:lnTo>
                  <a:lnTo>
                    <a:pt x="1048" y="16"/>
                  </a:lnTo>
                  <a:lnTo>
                    <a:pt x="8" y="16"/>
                  </a:lnTo>
                  <a:lnTo>
                    <a:pt x="16" y="8"/>
                  </a:lnTo>
                  <a:lnTo>
                    <a:pt x="16" y="744"/>
                  </a:lnTo>
                  <a:lnTo>
                    <a:pt x="8" y="736"/>
                  </a:lnTo>
                  <a:lnTo>
                    <a:pt x="926" y="736"/>
                  </a:lnTo>
                  <a:lnTo>
                    <a:pt x="920" y="739"/>
                  </a:lnTo>
                  <a:lnTo>
                    <a:pt x="1043" y="616"/>
                  </a:lnTo>
                  <a:lnTo>
                    <a:pt x="1050" y="630"/>
                  </a:lnTo>
                  <a:lnTo>
                    <a:pt x="952" y="654"/>
                  </a:lnTo>
                  <a:lnTo>
                    <a:pt x="958" y="648"/>
                  </a:lnTo>
                  <a:lnTo>
                    <a:pt x="934" y="746"/>
                  </a:lnTo>
                  <a:lnTo>
                    <a:pt x="918" y="743"/>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2" name="Rectangle 132"/>
            <p:cNvSpPr>
              <a:spLocks noChangeArrowheads="1"/>
            </p:cNvSpPr>
            <p:nvPr/>
          </p:nvSpPr>
          <p:spPr bwMode="auto">
            <a:xfrm>
              <a:off x="7073900" y="3648076"/>
              <a:ext cx="4873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Day 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83" name="Rectangle 133"/>
            <p:cNvSpPr>
              <a:spLocks noChangeArrowheads="1"/>
            </p:cNvSpPr>
            <p:nvPr/>
          </p:nvSpPr>
          <p:spPr bwMode="auto">
            <a:xfrm>
              <a:off x="7156450" y="3752851"/>
              <a:ext cx="2540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Plan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84" name="Freeform 134"/>
            <p:cNvSpPr>
              <a:spLocks/>
            </p:cNvSpPr>
            <p:nvPr/>
          </p:nvSpPr>
          <p:spPr bwMode="auto">
            <a:xfrm>
              <a:off x="6921500" y="2301876"/>
              <a:ext cx="577850" cy="509588"/>
            </a:xfrm>
            <a:custGeom>
              <a:avLst/>
              <a:gdLst>
                <a:gd name="T0" fmla="*/ 0 w 364"/>
                <a:gd name="T1" fmla="*/ 0 h 321"/>
                <a:gd name="T2" fmla="*/ 364 w 364"/>
                <a:gd name="T3" fmla="*/ 0 h 321"/>
                <a:gd name="T4" fmla="*/ 364 w 364"/>
                <a:gd name="T5" fmla="*/ 267 h 321"/>
                <a:gd name="T6" fmla="*/ 311 w 364"/>
                <a:gd name="T7" fmla="*/ 321 h 321"/>
                <a:gd name="T8" fmla="*/ 0 w 364"/>
                <a:gd name="T9" fmla="*/ 321 h 321"/>
                <a:gd name="T10" fmla="*/ 0 w 364"/>
                <a:gd name="T11" fmla="*/ 0 h 321"/>
              </a:gdLst>
              <a:ahLst/>
              <a:cxnLst>
                <a:cxn ang="0">
                  <a:pos x="T0" y="T1"/>
                </a:cxn>
                <a:cxn ang="0">
                  <a:pos x="T2" y="T3"/>
                </a:cxn>
                <a:cxn ang="0">
                  <a:pos x="T4" y="T5"/>
                </a:cxn>
                <a:cxn ang="0">
                  <a:pos x="T6" y="T7"/>
                </a:cxn>
                <a:cxn ang="0">
                  <a:pos x="T8" y="T9"/>
                </a:cxn>
                <a:cxn ang="0">
                  <a:pos x="T10" y="T11"/>
                </a:cxn>
              </a:cxnLst>
              <a:rect l="0" t="0" r="r" b="b"/>
              <a:pathLst>
                <a:path w="364" h="321">
                  <a:moveTo>
                    <a:pt x="0" y="0"/>
                  </a:moveTo>
                  <a:lnTo>
                    <a:pt x="364" y="0"/>
                  </a:lnTo>
                  <a:lnTo>
                    <a:pt x="364" y="267"/>
                  </a:lnTo>
                  <a:lnTo>
                    <a:pt x="311" y="321"/>
                  </a:lnTo>
                  <a:lnTo>
                    <a:pt x="0" y="3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5" name="Freeform 135"/>
            <p:cNvSpPr>
              <a:spLocks/>
            </p:cNvSpPr>
            <p:nvPr/>
          </p:nvSpPr>
          <p:spPr bwMode="auto">
            <a:xfrm>
              <a:off x="7415213" y="2725738"/>
              <a:ext cx="84137" cy="85725"/>
            </a:xfrm>
            <a:custGeom>
              <a:avLst/>
              <a:gdLst>
                <a:gd name="T0" fmla="*/ 0 w 53"/>
                <a:gd name="T1" fmla="*/ 54 h 54"/>
                <a:gd name="T2" fmla="*/ 10 w 53"/>
                <a:gd name="T3" fmla="*/ 11 h 54"/>
                <a:gd name="T4" fmla="*/ 53 w 53"/>
                <a:gd name="T5" fmla="*/ 0 h 54"/>
                <a:gd name="T6" fmla="*/ 0 w 53"/>
                <a:gd name="T7" fmla="*/ 54 h 54"/>
              </a:gdLst>
              <a:ahLst/>
              <a:cxnLst>
                <a:cxn ang="0">
                  <a:pos x="T0" y="T1"/>
                </a:cxn>
                <a:cxn ang="0">
                  <a:pos x="T2" y="T3"/>
                </a:cxn>
                <a:cxn ang="0">
                  <a:pos x="T4" y="T5"/>
                </a:cxn>
                <a:cxn ang="0">
                  <a:pos x="T6" y="T7"/>
                </a:cxn>
              </a:cxnLst>
              <a:rect l="0" t="0" r="r" b="b"/>
              <a:pathLst>
                <a:path w="53" h="54">
                  <a:moveTo>
                    <a:pt x="0" y="54"/>
                  </a:moveTo>
                  <a:lnTo>
                    <a:pt x="10" y="11"/>
                  </a:lnTo>
                  <a:lnTo>
                    <a:pt x="53" y="0"/>
                  </a:lnTo>
                  <a:lnTo>
                    <a:pt x="0" y="54"/>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6" name="Freeform 136"/>
            <p:cNvSpPr>
              <a:spLocks/>
            </p:cNvSpPr>
            <p:nvPr/>
          </p:nvSpPr>
          <p:spPr bwMode="auto">
            <a:xfrm>
              <a:off x="6918325" y="2297113"/>
              <a:ext cx="585787" cy="517525"/>
            </a:xfrm>
            <a:custGeom>
              <a:avLst/>
              <a:gdLst>
                <a:gd name="T0" fmla="*/ 1051 w 1249"/>
                <a:gd name="T1" fmla="*/ 1095 h 1104"/>
                <a:gd name="T2" fmla="*/ 1088 w 1249"/>
                <a:gd name="T3" fmla="*/ 949 h 1104"/>
                <a:gd name="T4" fmla="*/ 1093 w 1249"/>
                <a:gd name="T5" fmla="*/ 944 h 1104"/>
                <a:gd name="T6" fmla="*/ 1239 w 1249"/>
                <a:gd name="T7" fmla="*/ 907 h 1104"/>
                <a:gd name="T8" fmla="*/ 1247 w 1249"/>
                <a:gd name="T9" fmla="*/ 911 h 1104"/>
                <a:gd name="T10" fmla="*/ 1246 w 1249"/>
                <a:gd name="T11" fmla="*/ 921 h 1104"/>
                <a:gd name="T12" fmla="*/ 1065 w 1249"/>
                <a:gd name="T13" fmla="*/ 1102 h 1104"/>
                <a:gd name="T14" fmla="*/ 1059 w 1249"/>
                <a:gd name="T15" fmla="*/ 1104 h 1104"/>
                <a:gd name="T16" fmla="*/ 8 w 1249"/>
                <a:gd name="T17" fmla="*/ 1104 h 1104"/>
                <a:gd name="T18" fmla="*/ 0 w 1249"/>
                <a:gd name="T19" fmla="*/ 1096 h 1104"/>
                <a:gd name="T20" fmla="*/ 0 w 1249"/>
                <a:gd name="T21" fmla="*/ 8 h 1104"/>
                <a:gd name="T22" fmla="*/ 8 w 1249"/>
                <a:gd name="T23" fmla="*/ 0 h 1104"/>
                <a:gd name="T24" fmla="*/ 1240 w 1249"/>
                <a:gd name="T25" fmla="*/ 0 h 1104"/>
                <a:gd name="T26" fmla="*/ 1248 w 1249"/>
                <a:gd name="T27" fmla="*/ 8 h 1104"/>
                <a:gd name="T28" fmla="*/ 1248 w 1249"/>
                <a:gd name="T29" fmla="*/ 915 h 1104"/>
                <a:gd name="T30" fmla="*/ 1232 w 1249"/>
                <a:gd name="T31" fmla="*/ 915 h 1104"/>
                <a:gd name="T32" fmla="*/ 1232 w 1249"/>
                <a:gd name="T33" fmla="*/ 8 h 1104"/>
                <a:gd name="T34" fmla="*/ 1240 w 1249"/>
                <a:gd name="T35" fmla="*/ 16 h 1104"/>
                <a:gd name="T36" fmla="*/ 8 w 1249"/>
                <a:gd name="T37" fmla="*/ 16 h 1104"/>
                <a:gd name="T38" fmla="*/ 16 w 1249"/>
                <a:gd name="T39" fmla="*/ 8 h 1104"/>
                <a:gd name="T40" fmla="*/ 16 w 1249"/>
                <a:gd name="T41" fmla="*/ 1096 h 1104"/>
                <a:gd name="T42" fmla="*/ 8 w 1249"/>
                <a:gd name="T43" fmla="*/ 1088 h 1104"/>
                <a:gd name="T44" fmla="*/ 1059 w 1249"/>
                <a:gd name="T45" fmla="*/ 1088 h 1104"/>
                <a:gd name="T46" fmla="*/ 1053 w 1249"/>
                <a:gd name="T47" fmla="*/ 1091 h 1104"/>
                <a:gd name="T48" fmla="*/ 1235 w 1249"/>
                <a:gd name="T49" fmla="*/ 909 h 1104"/>
                <a:gd name="T50" fmla="*/ 1242 w 1249"/>
                <a:gd name="T51" fmla="*/ 923 h 1104"/>
                <a:gd name="T52" fmla="*/ 1097 w 1249"/>
                <a:gd name="T53" fmla="*/ 959 h 1104"/>
                <a:gd name="T54" fmla="*/ 1103 w 1249"/>
                <a:gd name="T55" fmla="*/ 953 h 1104"/>
                <a:gd name="T56" fmla="*/ 1067 w 1249"/>
                <a:gd name="T57" fmla="*/ 1098 h 1104"/>
                <a:gd name="T58" fmla="*/ 1051 w 1249"/>
                <a:gd name="T59" fmla="*/ 1095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9" h="1104">
                  <a:moveTo>
                    <a:pt x="1051" y="1095"/>
                  </a:moveTo>
                  <a:lnTo>
                    <a:pt x="1088" y="949"/>
                  </a:lnTo>
                  <a:cubicBezTo>
                    <a:pt x="1088" y="947"/>
                    <a:pt x="1091" y="944"/>
                    <a:pt x="1093" y="944"/>
                  </a:cubicBezTo>
                  <a:lnTo>
                    <a:pt x="1239" y="907"/>
                  </a:lnTo>
                  <a:cubicBezTo>
                    <a:pt x="1242" y="906"/>
                    <a:pt x="1246" y="908"/>
                    <a:pt x="1247" y="911"/>
                  </a:cubicBezTo>
                  <a:cubicBezTo>
                    <a:pt x="1249" y="914"/>
                    <a:pt x="1249" y="918"/>
                    <a:pt x="1246" y="921"/>
                  </a:cubicBezTo>
                  <a:lnTo>
                    <a:pt x="1065" y="1102"/>
                  </a:lnTo>
                  <a:cubicBezTo>
                    <a:pt x="1063" y="1104"/>
                    <a:pt x="1061" y="1104"/>
                    <a:pt x="1059" y="1104"/>
                  </a:cubicBezTo>
                  <a:lnTo>
                    <a:pt x="8" y="1104"/>
                  </a:lnTo>
                  <a:cubicBezTo>
                    <a:pt x="4" y="1104"/>
                    <a:pt x="0" y="1101"/>
                    <a:pt x="0" y="1096"/>
                  </a:cubicBezTo>
                  <a:lnTo>
                    <a:pt x="0" y="8"/>
                  </a:lnTo>
                  <a:cubicBezTo>
                    <a:pt x="0" y="4"/>
                    <a:pt x="4" y="0"/>
                    <a:pt x="8" y="0"/>
                  </a:cubicBezTo>
                  <a:lnTo>
                    <a:pt x="1240" y="0"/>
                  </a:lnTo>
                  <a:cubicBezTo>
                    <a:pt x="1245" y="0"/>
                    <a:pt x="1248" y="4"/>
                    <a:pt x="1248" y="8"/>
                  </a:cubicBezTo>
                  <a:lnTo>
                    <a:pt x="1248" y="915"/>
                  </a:lnTo>
                  <a:lnTo>
                    <a:pt x="1232" y="915"/>
                  </a:lnTo>
                  <a:lnTo>
                    <a:pt x="1232" y="8"/>
                  </a:lnTo>
                  <a:lnTo>
                    <a:pt x="1240" y="16"/>
                  </a:lnTo>
                  <a:lnTo>
                    <a:pt x="8" y="16"/>
                  </a:lnTo>
                  <a:lnTo>
                    <a:pt x="16" y="8"/>
                  </a:lnTo>
                  <a:lnTo>
                    <a:pt x="16" y="1096"/>
                  </a:lnTo>
                  <a:lnTo>
                    <a:pt x="8" y="1088"/>
                  </a:lnTo>
                  <a:lnTo>
                    <a:pt x="1059" y="1088"/>
                  </a:lnTo>
                  <a:lnTo>
                    <a:pt x="1053" y="1091"/>
                  </a:lnTo>
                  <a:lnTo>
                    <a:pt x="1235" y="909"/>
                  </a:lnTo>
                  <a:lnTo>
                    <a:pt x="1242" y="923"/>
                  </a:lnTo>
                  <a:lnTo>
                    <a:pt x="1097" y="959"/>
                  </a:lnTo>
                  <a:lnTo>
                    <a:pt x="1103" y="953"/>
                  </a:lnTo>
                  <a:lnTo>
                    <a:pt x="1067" y="1098"/>
                  </a:lnTo>
                  <a:lnTo>
                    <a:pt x="1051" y="1095"/>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7" name="Rectangle 137"/>
            <p:cNvSpPr>
              <a:spLocks noChangeArrowheads="1"/>
            </p:cNvSpPr>
            <p:nvPr/>
          </p:nvSpPr>
          <p:spPr bwMode="auto">
            <a:xfrm>
              <a:off x="6996113" y="2424113"/>
              <a:ext cx="5635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88" name="Rectangle 138"/>
            <p:cNvSpPr>
              <a:spLocks noChangeArrowheads="1"/>
            </p:cNvSpPr>
            <p:nvPr/>
          </p:nvSpPr>
          <p:spPr bwMode="auto">
            <a:xfrm>
              <a:off x="7010400" y="2528888"/>
              <a:ext cx="4953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Milestone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89" name="Rectangle 139"/>
            <p:cNvSpPr>
              <a:spLocks noChangeArrowheads="1"/>
            </p:cNvSpPr>
            <p:nvPr/>
          </p:nvSpPr>
          <p:spPr bwMode="auto">
            <a:xfrm>
              <a:off x="7956550" y="2195513"/>
              <a:ext cx="517525"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0" name="Freeform 140"/>
            <p:cNvSpPr>
              <a:spLocks noEditPoints="1"/>
            </p:cNvSpPr>
            <p:nvPr/>
          </p:nvSpPr>
          <p:spPr bwMode="auto">
            <a:xfrm>
              <a:off x="7953375" y="2192338"/>
              <a:ext cx="523875" cy="434975"/>
            </a:xfrm>
            <a:custGeom>
              <a:avLst/>
              <a:gdLst>
                <a:gd name="T0" fmla="*/ 0 w 1120"/>
                <a:gd name="T1" fmla="*/ 8 h 928"/>
                <a:gd name="T2" fmla="*/ 8 w 1120"/>
                <a:gd name="T3" fmla="*/ 0 h 928"/>
                <a:gd name="T4" fmla="*/ 1112 w 1120"/>
                <a:gd name="T5" fmla="*/ 0 h 928"/>
                <a:gd name="T6" fmla="*/ 1120 w 1120"/>
                <a:gd name="T7" fmla="*/ 8 h 928"/>
                <a:gd name="T8" fmla="*/ 1120 w 1120"/>
                <a:gd name="T9" fmla="*/ 920 h 928"/>
                <a:gd name="T10" fmla="*/ 1112 w 1120"/>
                <a:gd name="T11" fmla="*/ 928 h 928"/>
                <a:gd name="T12" fmla="*/ 8 w 1120"/>
                <a:gd name="T13" fmla="*/ 928 h 928"/>
                <a:gd name="T14" fmla="*/ 0 w 1120"/>
                <a:gd name="T15" fmla="*/ 920 h 928"/>
                <a:gd name="T16" fmla="*/ 0 w 1120"/>
                <a:gd name="T17" fmla="*/ 8 h 928"/>
                <a:gd name="T18" fmla="*/ 16 w 1120"/>
                <a:gd name="T19" fmla="*/ 920 h 928"/>
                <a:gd name="T20" fmla="*/ 8 w 1120"/>
                <a:gd name="T21" fmla="*/ 912 h 928"/>
                <a:gd name="T22" fmla="*/ 1112 w 1120"/>
                <a:gd name="T23" fmla="*/ 912 h 928"/>
                <a:gd name="T24" fmla="*/ 1104 w 1120"/>
                <a:gd name="T25" fmla="*/ 920 h 928"/>
                <a:gd name="T26" fmla="*/ 1104 w 1120"/>
                <a:gd name="T27" fmla="*/ 8 h 928"/>
                <a:gd name="T28" fmla="*/ 1112 w 1120"/>
                <a:gd name="T29" fmla="*/ 16 h 928"/>
                <a:gd name="T30" fmla="*/ 8 w 1120"/>
                <a:gd name="T31" fmla="*/ 16 h 928"/>
                <a:gd name="T32" fmla="*/ 16 w 1120"/>
                <a:gd name="T33" fmla="*/ 8 h 928"/>
                <a:gd name="T34" fmla="*/ 16 w 1120"/>
                <a:gd name="T35" fmla="*/ 92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0" h="928">
                  <a:moveTo>
                    <a:pt x="0" y="8"/>
                  </a:moveTo>
                  <a:cubicBezTo>
                    <a:pt x="0" y="4"/>
                    <a:pt x="4" y="0"/>
                    <a:pt x="8" y="0"/>
                  </a:cubicBezTo>
                  <a:lnTo>
                    <a:pt x="1112" y="0"/>
                  </a:lnTo>
                  <a:cubicBezTo>
                    <a:pt x="1117" y="0"/>
                    <a:pt x="1120" y="4"/>
                    <a:pt x="1120" y="8"/>
                  </a:cubicBezTo>
                  <a:lnTo>
                    <a:pt x="1120" y="920"/>
                  </a:lnTo>
                  <a:cubicBezTo>
                    <a:pt x="1120" y="925"/>
                    <a:pt x="1117" y="928"/>
                    <a:pt x="1112" y="928"/>
                  </a:cubicBezTo>
                  <a:lnTo>
                    <a:pt x="8" y="928"/>
                  </a:lnTo>
                  <a:cubicBezTo>
                    <a:pt x="4" y="928"/>
                    <a:pt x="0" y="925"/>
                    <a:pt x="0" y="920"/>
                  </a:cubicBezTo>
                  <a:lnTo>
                    <a:pt x="0" y="8"/>
                  </a:lnTo>
                  <a:close/>
                  <a:moveTo>
                    <a:pt x="16" y="920"/>
                  </a:moveTo>
                  <a:lnTo>
                    <a:pt x="8" y="912"/>
                  </a:lnTo>
                  <a:lnTo>
                    <a:pt x="1112" y="912"/>
                  </a:lnTo>
                  <a:lnTo>
                    <a:pt x="1104" y="920"/>
                  </a:lnTo>
                  <a:lnTo>
                    <a:pt x="1104" y="8"/>
                  </a:lnTo>
                  <a:lnTo>
                    <a:pt x="1112" y="16"/>
                  </a:lnTo>
                  <a:lnTo>
                    <a:pt x="8" y="16"/>
                  </a:lnTo>
                  <a:lnTo>
                    <a:pt x="16" y="8"/>
                  </a:lnTo>
                  <a:lnTo>
                    <a:pt x="16" y="920"/>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1" name="Rectangle 141"/>
            <p:cNvSpPr>
              <a:spLocks noChangeArrowheads="1"/>
            </p:cNvSpPr>
            <p:nvPr/>
          </p:nvSpPr>
          <p:spPr bwMode="auto">
            <a:xfrm>
              <a:off x="8056563" y="2201863"/>
              <a:ext cx="4191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Launch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92" name="Rectangle 142"/>
            <p:cNvSpPr>
              <a:spLocks noChangeArrowheads="1"/>
            </p:cNvSpPr>
            <p:nvPr/>
          </p:nvSpPr>
          <p:spPr bwMode="auto">
            <a:xfrm>
              <a:off x="7996238" y="2306638"/>
              <a:ext cx="5540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Combined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93" name="Rectangle 143"/>
            <p:cNvSpPr>
              <a:spLocks noChangeArrowheads="1"/>
            </p:cNvSpPr>
            <p:nvPr/>
          </p:nvSpPr>
          <p:spPr bwMode="auto">
            <a:xfrm>
              <a:off x="7996238" y="2405063"/>
              <a:ext cx="4953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94" name="Rectangle 144"/>
            <p:cNvSpPr>
              <a:spLocks noChangeArrowheads="1"/>
            </p:cNvSpPr>
            <p:nvPr/>
          </p:nvSpPr>
          <p:spPr bwMode="auto">
            <a:xfrm>
              <a:off x="8070850" y="2509838"/>
              <a:ext cx="3667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Teams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95" name="Rectangle 145"/>
            <p:cNvSpPr>
              <a:spLocks noChangeArrowheads="1"/>
            </p:cNvSpPr>
            <p:nvPr/>
          </p:nvSpPr>
          <p:spPr bwMode="auto">
            <a:xfrm>
              <a:off x="7956550" y="2713038"/>
              <a:ext cx="517525"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6" name="Freeform 146"/>
            <p:cNvSpPr>
              <a:spLocks noEditPoints="1"/>
            </p:cNvSpPr>
            <p:nvPr/>
          </p:nvSpPr>
          <p:spPr bwMode="auto">
            <a:xfrm>
              <a:off x="7953375" y="2709863"/>
              <a:ext cx="523875" cy="434975"/>
            </a:xfrm>
            <a:custGeom>
              <a:avLst/>
              <a:gdLst>
                <a:gd name="T0" fmla="*/ 0 w 1120"/>
                <a:gd name="T1" fmla="*/ 8 h 928"/>
                <a:gd name="T2" fmla="*/ 8 w 1120"/>
                <a:gd name="T3" fmla="*/ 0 h 928"/>
                <a:gd name="T4" fmla="*/ 1112 w 1120"/>
                <a:gd name="T5" fmla="*/ 0 h 928"/>
                <a:gd name="T6" fmla="*/ 1120 w 1120"/>
                <a:gd name="T7" fmla="*/ 8 h 928"/>
                <a:gd name="T8" fmla="*/ 1120 w 1120"/>
                <a:gd name="T9" fmla="*/ 920 h 928"/>
                <a:gd name="T10" fmla="*/ 1112 w 1120"/>
                <a:gd name="T11" fmla="*/ 928 h 928"/>
                <a:gd name="T12" fmla="*/ 8 w 1120"/>
                <a:gd name="T13" fmla="*/ 928 h 928"/>
                <a:gd name="T14" fmla="*/ 0 w 1120"/>
                <a:gd name="T15" fmla="*/ 920 h 928"/>
                <a:gd name="T16" fmla="*/ 0 w 1120"/>
                <a:gd name="T17" fmla="*/ 8 h 928"/>
                <a:gd name="T18" fmla="*/ 16 w 1120"/>
                <a:gd name="T19" fmla="*/ 920 h 928"/>
                <a:gd name="T20" fmla="*/ 8 w 1120"/>
                <a:gd name="T21" fmla="*/ 912 h 928"/>
                <a:gd name="T22" fmla="*/ 1112 w 1120"/>
                <a:gd name="T23" fmla="*/ 912 h 928"/>
                <a:gd name="T24" fmla="*/ 1104 w 1120"/>
                <a:gd name="T25" fmla="*/ 920 h 928"/>
                <a:gd name="T26" fmla="*/ 1104 w 1120"/>
                <a:gd name="T27" fmla="*/ 8 h 928"/>
                <a:gd name="T28" fmla="*/ 1112 w 1120"/>
                <a:gd name="T29" fmla="*/ 16 h 928"/>
                <a:gd name="T30" fmla="*/ 8 w 1120"/>
                <a:gd name="T31" fmla="*/ 16 h 928"/>
                <a:gd name="T32" fmla="*/ 16 w 1120"/>
                <a:gd name="T33" fmla="*/ 8 h 928"/>
                <a:gd name="T34" fmla="*/ 16 w 1120"/>
                <a:gd name="T35" fmla="*/ 92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0" h="928">
                  <a:moveTo>
                    <a:pt x="0" y="8"/>
                  </a:moveTo>
                  <a:cubicBezTo>
                    <a:pt x="0" y="4"/>
                    <a:pt x="4" y="0"/>
                    <a:pt x="8" y="0"/>
                  </a:cubicBezTo>
                  <a:lnTo>
                    <a:pt x="1112" y="0"/>
                  </a:lnTo>
                  <a:cubicBezTo>
                    <a:pt x="1117" y="0"/>
                    <a:pt x="1120" y="4"/>
                    <a:pt x="1120" y="8"/>
                  </a:cubicBezTo>
                  <a:lnTo>
                    <a:pt x="1120" y="920"/>
                  </a:lnTo>
                  <a:cubicBezTo>
                    <a:pt x="1120" y="925"/>
                    <a:pt x="1117" y="928"/>
                    <a:pt x="1112" y="928"/>
                  </a:cubicBezTo>
                  <a:lnTo>
                    <a:pt x="8" y="928"/>
                  </a:lnTo>
                  <a:cubicBezTo>
                    <a:pt x="4" y="928"/>
                    <a:pt x="0" y="925"/>
                    <a:pt x="0" y="920"/>
                  </a:cubicBezTo>
                  <a:lnTo>
                    <a:pt x="0" y="8"/>
                  </a:lnTo>
                  <a:close/>
                  <a:moveTo>
                    <a:pt x="16" y="920"/>
                  </a:moveTo>
                  <a:lnTo>
                    <a:pt x="8" y="912"/>
                  </a:lnTo>
                  <a:lnTo>
                    <a:pt x="1112" y="912"/>
                  </a:lnTo>
                  <a:lnTo>
                    <a:pt x="1104" y="920"/>
                  </a:lnTo>
                  <a:lnTo>
                    <a:pt x="1104" y="8"/>
                  </a:lnTo>
                  <a:lnTo>
                    <a:pt x="1112" y="16"/>
                  </a:lnTo>
                  <a:lnTo>
                    <a:pt x="8" y="16"/>
                  </a:lnTo>
                  <a:lnTo>
                    <a:pt x="16" y="8"/>
                  </a:lnTo>
                  <a:lnTo>
                    <a:pt x="16" y="920"/>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7" name="Rectangle 147"/>
            <p:cNvSpPr>
              <a:spLocks noChangeArrowheads="1"/>
            </p:cNvSpPr>
            <p:nvPr/>
          </p:nvSpPr>
          <p:spPr bwMode="auto">
            <a:xfrm>
              <a:off x="8086725" y="2773363"/>
              <a:ext cx="3524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Share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98" name="Rectangle 148"/>
            <p:cNvSpPr>
              <a:spLocks noChangeArrowheads="1"/>
            </p:cNvSpPr>
            <p:nvPr/>
          </p:nvSpPr>
          <p:spPr bwMode="auto">
            <a:xfrm>
              <a:off x="8086725" y="2878138"/>
              <a:ext cx="3524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Clean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99" name="Rectangle 149"/>
            <p:cNvSpPr>
              <a:spLocks noChangeArrowheads="1"/>
            </p:cNvSpPr>
            <p:nvPr/>
          </p:nvSpPr>
          <p:spPr bwMode="auto">
            <a:xfrm>
              <a:off x="7981950" y="2976563"/>
              <a:ext cx="50165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Room Data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00" name="Rectangle 150"/>
            <p:cNvSpPr>
              <a:spLocks noChangeArrowheads="1"/>
            </p:cNvSpPr>
            <p:nvPr/>
          </p:nvSpPr>
          <p:spPr bwMode="auto">
            <a:xfrm>
              <a:off x="7956550" y="3238501"/>
              <a:ext cx="517525" cy="427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1" name="Freeform 151"/>
            <p:cNvSpPr>
              <a:spLocks noEditPoints="1"/>
            </p:cNvSpPr>
            <p:nvPr/>
          </p:nvSpPr>
          <p:spPr bwMode="auto">
            <a:xfrm>
              <a:off x="7953375" y="3235326"/>
              <a:ext cx="523875" cy="434975"/>
            </a:xfrm>
            <a:custGeom>
              <a:avLst/>
              <a:gdLst>
                <a:gd name="T0" fmla="*/ 0 w 1120"/>
                <a:gd name="T1" fmla="*/ 8 h 928"/>
                <a:gd name="T2" fmla="*/ 8 w 1120"/>
                <a:gd name="T3" fmla="*/ 0 h 928"/>
                <a:gd name="T4" fmla="*/ 1112 w 1120"/>
                <a:gd name="T5" fmla="*/ 0 h 928"/>
                <a:gd name="T6" fmla="*/ 1120 w 1120"/>
                <a:gd name="T7" fmla="*/ 8 h 928"/>
                <a:gd name="T8" fmla="*/ 1120 w 1120"/>
                <a:gd name="T9" fmla="*/ 920 h 928"/>
                <a:gd name="T10" fmla="*/ 1112 w 1120"/>
                <a:gd name="T11" fmla="*/ 928 h 928"/>
                <a:gd name="T12" fmla="*/ 8 w 1120"/>
                <a:gd name="T13" fmla="*/ 928 h 928"/>
                <a:gd name="T14" fmla="*/ 0 w 1120"/>
                <a:gd name="T15" fmla="*/ 920 h 928"/>
                <a:gd name="T16" fmla="*/ 0 w 1120"/>
                <a:gd name="T17" fmla="*/ 8 h 928"/>
                <a:gd name="T18" fmla="*/ 16 w 1120"/>
                <a:gd name="T19" fmla="*/ 920 h 928"/>
                <a:gd name="T20" fmla="*/ 8 w 1120"/>
                <a:gd name="T21" fmla="*/ 912 h 928"/>
                <a:gd name="T22" fmla="*/ 1112 w 1120"/>
                <a:gd name="T23" fmla="*/ 912 h 928"/>
                <a:gd name="T24" fmla="*/ 1104 w 1120"/>
                <a:gd name="T25" fmla="*/ 920 h 928"/>
                <a:gd name="T26" fmla="*/ 1104 w 1120"/>
                <a:gd name="T27" fmla="*/ 8 h 928"/>
                <a:gd name="T28" fmla="*/ 1112 w 1120"/>
                <a:gd name="T29" fmla="*/ 16 h 928"/>
                <a:gd name="T30" fmla="*/ 8 w 1120"/>
                <a:gd name="T31" fmla="*/ 16 h 928"/>
                <a:gd name="T32" fmla="*/ 16 w 1120"/>
                <a:gd name="T33" fmla="*/ 8 h 928"/>
                <a:gd name="T34" fmla="*/ 16 w 1120"/>
                <a:gd name="T35" fmla="*/ 92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0" h="928">
                  <a:moveTo>
                    <a:pt x="0" y="8"/>
                  </a:moveTo>
                  <a:cubicBezTo>
                    <a:pt x="0" y="4"/>
                    <a:pt x="4" y="0"/>
                    <a:pt x="8" y="0"/>
                  </a:cubicBezTo>
                  <a:lnTo>
                    <a:pt x="1112" y="0"/>
                  </a:lnTo>
                  <a:cubicBezTo>
                    <a:pt x="1117" y="0"/>
                    <a:pt x="1120" y="4"/>
                    <a:pt x="1120" y="8"/>
                  </a:cubicBezTo>
                  <a:lnTo>
                    <a:pt x="1120" y="920"/>
                  </a:lnTo>
                  <a:cubicBezTo>
                    <a:pt x="1120" y="925"/>
                    <a:pt x="1117" y="928"/>
                    <a:pt x="1112" y="928"/>
                  </a:cubicBezTo>
                  <a:lnTo>
                    <a:pt x="8" y="928"/>
                  </a:lnTo>
                  <a:cubicBezTo>
                    <a:pt x="4" y="928"/>
                    <a:pt x="0" y="925"/>
                    <a:pt x="0" y="920"/>
                  </a:cubicBezTo>
                  <a:lnTo>
                    <a:pt x="0" y="8"/>
                  </a:lnTo>
                  <a:close/>
                  <a:moveTo>
                    <a:pt x="16" y="920"/>
                  </a:moveTo>
                  <a:lnTo>
                    <a:pt x="8" y="912"/>
                  </a:lnTo>
                  <a:lnTo>
                    <a:pt x="1112" y="912"/>
                  </a:lnTo>
                  <a:lnTo>
                    <a:pt x="1104" y="920"/>
                  </a:lnTo>
                  <a:lnTo>
                    <a:pt x="1104" y="8"/>
                  </a:lnTo>
                  <a:lnTo>
                    <a:pt x="1112" y="16"/>
                  </a:lnTo>
                  <a:lnTo>
                    <a:pt x="8" y="16"/>
                  </a:lnTo>
                  <a:lnTo>
                    <a:pt x="16" y="8"/>
                  </a:lnTo>
                  <a:lnTo>
                    <a:pt x="16" y="920"/>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2" name="Rectangle 152"/>
            <p:cNvSpPr>
              <a:spLocks noChangeArrowheads="1"/>
            </p:cNvSpPr>
            <p:nvPr/>
          </p:nvSpPr>
          <p:spPr bwMode="auto">
            <a:xfrm>
              <a:off x="8048625" y="3295651"/>
              <a:ext cx="4349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Finalize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03" name="Rectangle 153"/>
            <p:cNvSpPr>
              <a:spLocks noChangeArrowheads="1"/>
            </p:cNvSpPr>
            <p:nvPr/>
          </p:nvSpPr>
          <p:spPr bwMode="auto">
            <a:xfrm>
              <a:off x="7996238" y="3400426"/>
              <a:ext cx="5619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04" name="Rectangle 154"/>
            <p:cNvSpPr>
              <a:spLocks noChangeArrowheads="1"/>
            </p:cNvSpPr>
            <p:nvPr/>
          </p:nvSpPr>
          <p:spPr bwMode="auto">
            <a:xfrm>
              <a:off x="7996238" y="3498851"/>
              <a:ext cx="4794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End States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05" name="Rectangle 155"/>
            <p:cNvSpPr>
              <a:spLocks noChangeArrowheads="1"/>
            </p:cNvSpPr>
            <p:nvPr/>
          </p:nvSpPr>
          <p:spPr bwMode="auto">
            <a:xfrm>
              <a:off x="7964488" y="3756026"/>
              <a:ext cx="517525" cy="427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6" name="Freeform 156"/>
            <p:cNvSpPr>
              <a:spLocks noEditPoints="1"/>
            </p:cNvSpPr>
            <p:nvPr/>
          </p:nvSpPr>
          <p:spPr bwMode="auto">
            <a:xfrm>
              <a:off x="7959725" y="3752851"/>
              <a:ext cx="525462" cy="433388"/>
            </a:xfrm>
            <a:custGeom>
              <a:avLst/>
              <a:gdLst>
                <a:gd name="T0" fmla="*/ 0 w 1120"/>
                <a:gd name="T1" fmla="*/ 8 h 928"/>
                <a:gd name="T2" fmla="*/ 8 w 1120"/>
                <a:gd name="T3" fmla="*/ 0 h 928"/>
                <a:gd name="T4" fmla="*/ 1112 w 1120"/>
                <a:gd name="T5" fmla="*/ 0 h 928"/>
                <a:gd name="T6" fmla="*/ 1120 w 1120"/>
                <a:gd name="T7" fmla="*/ 8 h 928"/>
                <a:gd name="T8" fmla="*/ 1120 w 1120"/>
                <a:gd name="T9" fmla="*/ 920 h 928"/>
                <a:gd name="T10" fmla="*/ 1112 w 1120"/>
                <a:gd name="T11" fmla="*/ 928 h 928"/>
                <a:gd name="T12" fmla="*/ 8 w 1120"/>
                <a:gd name="T13" fmla="*/ 928 h 928"/>
                <a:gd name="T14" fmla="*/ 0 w 1120"/>
                <a:gd name="T15" fmla="*/ 920 h 928"/>
                <a:gd name="T16" fmla="*/ 0 w 1120"/>
                <a:gd name="T17" fmla="*/ 8 h 928"/>
                <a:gd name="T18" fmla="*/ 16 w 1120"/>
                <a:gd name="T19" fmla="*/ 920 h 928"/>
                <a:gd name="T20" fmla="*/ 8 w 1120"/>
                <a:gd name="T21" fmla="*/ 912 h 928"/>
                <a:gd name="T22" fmla="*/ 1112 w 1120"/>
                <a:gd name="T23" fmla="*/ 912 h 928"/>
                <a:gd name="T24" fmla="*/ 1104 w 1120"/>
                <a:gd name="T25" fmla="*/ 920 h 928"/>
                <a:gd name="T26" fmla="*/ 1104 w 1120"/>
                <a:gd name="T27" fmla="*/ 8 h 928"/>
                <a:gd name="T28" fmla="*/ 1112 w 1120"/>
                <a:gd name="T29" fmla="*/ 16 h 928"/>
                <a:gd name="T30" fmla="*/ 8 w 1120"/>
                <a:gd name="T31" fmla="*/ 16 h 928"/>
                <a:gd name="T32" fmla="*/ 16 w 1120"/>
                <a:gd name="T33" fmla="*/ 8 h 928"/>
                <a:gd name="T34" fmla="*/ 16 w 1120"/>
                <a:gd name="T35" fmla="*/ 92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0" h="928">
                  <a:moveTo>
                    <a:pt x="0" y="8"/>
                  </a:moveTo>
                  <a:cubicBezTo>
                    <a:pt x="0" y="4"/>
                    <a:pt x="4" y="0"/>
                    <a:pt x="8" y="0"/>
                  </a:cubicBezTo>
                  <a:lnTo>
                    <a:pt x="1112" y="0"/>
                  </a:lnTo>
                  <a:cubicBezTo>
                    <a:pt x="1117" y="0"/>
                    <a:pt x="1120" y="4"/>
                    <a:pt x="1120" y="8"/>
                  </a:cubicBezTo>
                  <a:lnTo>
                    <a:pt x="1120" y="920"/>
                  </a:lnTo>
                  <a:cubicBezTo>
                    <a:pt x="1120" y="925"/>
                    <a:pt x="1117" y="928"/>
                    <a:pt x="1112" y="928"/>
                  </a:cubicBezTo>
                  <a:lnTo>
                    <a:pt x="8" y="928"/>
                  </a:lnTo>
                  <a:cubicBezTo>
                    <a:pt x="4" y="928"/>
                    <a:pt x="0" y="925"/>
                    <a:pt x="0" y="920"/>
                  </a:cubicBezTo>
                  <a:lnTo>
                    <a:pt x="0" y="8"/>
                  </a:lnTo>
                  <a:close/>
                  <a:moveTo>
                    <a:pt x="16" y="920"/>
                  </a:moveTo>
                  <a:lnTo>
                    <a:pt x="8" y="912"/>
                  </a:lnTo>
                  <a:lnTo>
                    <a:pt x="1112" y="912"/>
                  </a:lnTo>
                  <a:lnTo>
                    <a:pt x="1104" y="920"/>
                  </a:lnTo>
                  <a:lnTo>
                    <a:pt x="1104" y="8"/>
                  </a:lnTo>
                  <a:lnTo>
                    <a:pt x="1112" y="16"/>
                  </a:lnTo>
                  <a:lnTo>
                    <a:pt x="8" y="16"/>
                  </a:lnTo>
                  <a:lnTo>
                    <a:pt x="16" y="8"/>
                  </a:lnTo>
                  <a:lnTo>
                    <a:pt x="16" y="920"/>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7" name="Rectangle 157"/>
            <p:cNvSpPr>
              <a:spLocks noChangeArrowheads="1"/>
            </p:cNvSpPr>
            <p:nvPr/>
          </p:nvSpPr>
          <p:spPr bwMode="auto">
            <a:xfrm>
              <a:off x="8059738" y="3816351"/>
              <a:ext cx="4349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Finalize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08" name="Rectangle 158"/>
            <p:cNvSpPr>
              <a:spLocks noChangeArrowheads="1"/>
            </p:cNvSpPr>
            <p:nvPr/>
          </p:nvSpPr>
          <p:spPr bwMode="auto">
            <a:xfrm>
              <a:off x="8007350" y="3922713"/>
              <a:ext cx="48736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Functional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09" name="Rectangle 159"/>
            <p:cNvSpPr>
              <a:spLocks noChangeArrowheads="1"/>
            </p:cNvSpPr>
            <p:nvPr/>
          </p:nvSpPr>
          <p:spPr bwMode="auto">
            <a:xfrm>
              <a:off x="7993063" y="4019551"/>
              <a:ext cx="5842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Work Plans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10" name="Freeform 160"/>
            <p:cNvSpPr>
              <a:spLocks/>
            </p:cNvSpPr>
            <p:nvPr/>
          </p:nvSpPr>
          <p:spPr bwMode="auto">
            <a:xfrm>
              <a:off x="8705850" y="2571751"/>
              <a:ext cx="660400" cy="546100"/>
            </a:xfrm>
            <a:custGeom>
              <a:avLst/>
              <a:gdLst>
                <a:gd name="T0" fmla="*/ 0 w 416"/>
                <a:gd name="T1" fmla="*/ 0 h 344"/>
                <a:gd name="T2" fmla="*/ 279 w 416"/>
                <a:gd name="T3" fmla="*/ 0 h 344"/>
                <a:gd name="T4" fmla="*/ 416 w 416"/>
                <a:gd name="T5" fmla="*/ 172 h 344"/>
                <a:gd name="T6" fmla="*/ 279 w 416"/>
                <a:gd name="T7" fmla="*/ 344 h 344"/>
                <a:gd name="T8" fmla="*/ 0 w 416"/>
                <a:gd name="T9" fmla="*/ 344 h 344"/>
                <a:gd name="T10" fmla="*/ 0 w 416"/>
                <a:gd name="T11" fmla="*/ 0 h 344"/>
              </a:gdLst>
              <a:ahLst/>
              <a:cxnLst>
                <a:cxn ang="0">
                  <a:pos x="T0" y="T1"/>
                </a:cxn>
                <a:cxn ang="0">
                  <a:pos x="T2" y="T3"/>
                </a:cxn>
                <a:cxn ang="0">
                  <a:pos x="T4" y="T5"/>
                </a:cxn>
                <a:cxn ang="0">
                  <a:pos x="T6" y="T7"/>
                </a:cxn>
                <a:cxn ang="0">
                  <a:pos x="T8" y="T9"/>
                </a:cxn>
                <a:cxn ang="0">
                  <a:pos x="T10" y="T11"/>
                </a:cxn>
              </a:cxnLst>
              <a:rect l="0" t="0" r="r" b="b"/>
              <a:pathLst>
                <a:path w="416" h="344">
                  <a:moveTo>
                    <a:pt x="0" y="0"/>
                  </a:moveTo>
                  <a:lnTo>
                    <a:pt x="279" y="0"/>
                  </a:lnTo>
                  <a:lnTo>
                    <a:pt x="416" y="172"/>
                  </a:lnTo>
                  <a:lnTo>
                    <a:pt x="279" y="344"/>
                  </a:lnTo>
                  <a:lnTo>
                    <a:pt x="0" y="34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1" name="Freeform 161"/>
            <p:cNvSpPr>
              <a:spLocks noEditPoints="1"/>
            </p:cNvSpPr>
            <p:nvPr/>
          </p:nvSpPr>
          <p:spPr bwMode="auto">
            <a:xfrm>
              <a:off x="8702675" y="2566988"/>
              <a:ext cx="668337" cy="555625"/>
            </a:xfrm>
            <a:custGeom>
              <a:avLst/>
              <a:gdLst>
                <a:gd name="T0" fmla="*/ 0 w 1425"/>
                <a:gd name="T1" fmla="*/ 8 h 1184"/>
                <a:gd name="T2" fmla="*/ 8 w 1425"/>
                <a:gd name="T3" fmla="*/ 0 h 1184"/>
                <a:gd name="T4" fmla="*/ 951 w 1425"/>
                <a:gd name="T5" fmla="*/ 0 h 1184"/>
                <a:gd name="T6" fmla="*/ 957 w 1425"/>
                <a:gd name="T7" fmla="*/ 3 h 1184"/>
                <a:gd name="T8" fmla="*/ 1423 w 1425"/>
                <a:gd name="T9" fmla="*/ 587 h 1184"/>
                <a:gd name="T10" fmla="*/ 1423 w 1425"/>
                <a:gd name="T11" fmla="*/ 597 h 1184"/>
                <a:gd name="T12" fmla="*/ 957 w 1425"/>
                <a:gd name="T13" fmla="*/ 1181 h 1184"/>
                <a:gd name="T14" fmla="*/ 951 w 1425"/>
                <a:gd name="T15" fmla="*/ 1184 h 1184"/>
                <a:gd name="T16" fmla="*/ 8 w 1425"/>
                <a:gd name="T17" fmla="*/ 1184 h 1184"/>
                <a:gd name="T18" fmla="*/ 0 w 1425"/>
                <a:gd name="T19" fmla="*/ 1176 h 1184"/>
                <a:gd name="T20" fmla="*/ 0 w 1425"/>
                <a:gd name="T21" fmla="*/ 8 h 1184"/>
                <a:gd name="T22" fmla="*/ 16 w 1425"/>
                <a:gd name="T23" fmla="*/ 1176 h 1184"/>
                <a:gd name="T24" fmla="*/ 8 w 1425"/>
                <a:gd name="T25" fmla="*/ 1168 h 1184"/>
                <a:gd name="T26" fmla="*/ 951 w 1425"/>
                <a:gd name="T27" fmla="*/ 1168 h 1184"/>
                <a:gd name="T28" fmla="*/ 944 w 1425"/>
                <a:gd name="T29" fmla="*/ 1171 h 1184"/>
                <a:gd name="T30" fmla="*/ 1410 w 1425"/>
                <a:gd name="T31" fmla="*/ 587 h 1184"/>
                <a:gd name="T32" fmla="*/ 1410 w 1425"/>
                <a:gd name="T33" fmla="*/ 597 h 1184"/>
                <a:gd name="T34" fmla="*/ 944 w 1425"/>
                <a:gd name="T35" fmla="*/ 13 h 1184"/>
                <a:gd name="T36" fmla="*/ 951 w 1425"/>
                <a:gd name="T37" fmla="*/ 16 h 1184"/>
                <a:gd name="T38" fmla="*/ 8 w 1425"/>
                <a:gd name="T39" fmla="*/ 16 h 1184"/>
                <a:gd name="T40" fmla="*/ 16 w 1425"/>
                <a:gd name="T41" fmla="*/ 8 h 1184"/>
                <a:gd name="T42" fmla="*/ 16 w 1425"/>
                <a:gd name="T43" fmla="*/ 1176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5" h="1184">
                  <a:moveTo>
                    <a:pt x="0" y="8"/>
                  </a:moveTo>
                  <a:cubicBezTo>
                    <a:pt x="0" y="4"/>
                    <a:pt x="4" y="0"/>
                    <a:pt x="8" y="0"/>
                  </a:cubicBezTo>
                  <a:lnTo>
                    <a:pt x="951" y="0"/>
                  </a:lnTo>
                  <a:cubicBezTo>
                    <a:pt x="953" y="0"/>
                    <a:pt x="955" y="2"/>
                    <a:pt x="957" y="3"/>
                  </a:cubicBezTo>
                  <a:lnTo>
                    <a:pt x="1423" y="587"/>
                  </a:lnTo>
                  <a:cubicBezTo>
                    <a:pt x="1425" y="590"/>
                    <a:pt x="1425" y="595"/>
                    <a:pt x="1423" y="597"/>
                  </a:cubicBezTo>
                  <a:lnTo>
                    <a:pt x="957" y="1181"/>
                  </a:lnTo>
                  <a:cubicBezTo>
                    <a:pt x="955" y="1183"/>
                    <a:pt x="953" y="1184"/>
                    <a:pt x="951" y="1184"/>
                  </a:cubicBezTo>
                  <a:lnTo>
                    <a:pt x="8" y="1184"/>
                  </a:lnTo>
                  <a:cubicBezTo>
                    <a:pt x="4" y="1184"/>
                    <a:pt x="0" y="1181"/>
                    <a:pt x="0" y="1176"/>
                  </a:cubicBezTo>
                  <a:lnTo>
                    <a:pt x="0" y="8"/>
                  </a:lnTo>
                  <a:close/>
                  <a:moveTo>
                    <a:pt x="16" y="1176"/>
                  </a:moveTo>
                  <a:lnTo>
                    <a:pt x="8" y="1168"/>
                  </a:lnTo>
                  <a:lnTo>
                    <a:pt x="951" y="1168"/>
                  </a:lnTo>
                  <a:lnTo>
                    <a:pt x="944" y="1171"/>
                  </a:lnTo>
                  <a:lnTo>
                    <a:pt x="1410" y="587"/>
                  </a:lnTo>
                  <a:lnTo>
                    <a:pt x="1410" y="597"/>
                  </a:lnTo>
                  <a:lnTo>
                    <a:pt x="944" y="13"/>
                  </a:lnTo>
                  <a:lnTo>
                    <a:pt x="951" y="16"/>
                  </a:lnTo>
                  <a:lnTo>
                    <a:pt x="8" y="16"/>
                  </a:lnTo>
                  <a:lnTo>
                    <a:pt x="16" y="8"/>
                  </a:lnTo>
                  <a:lnTo>
                    <a:pt x="16" y="117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2" name="Rectangle 162"/>
            <p:cNvSpPr>
              <a:spLocks noChangeArrowheads="1"/>
            </p:cNvSpPr>
            <p:nvPr/>
          </p:nvSpPr>
          <p:spPr bwMode="auto">
            <a:xfrm>
              <a:off x="8759825" y="2636838"/>
              <a:ext cx="4953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Implement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13" name="Rectangle 163"/>
            <p:cNvSpPr>
              <a:spLocks noChangeArrowheads="1"/>
            </p:cNvSpPr>
            <p:nvPr/>
          </p:nvSpPr>
          <p:spPr bwMode="auto">
            <a:xfrm>
              <a:off x="8886825" y="2743201"/>
              <a:ext cx="2841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New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14" name="Rectangle 164"/>
            <p:cNvSpPr>
              <a:spLocks noChangeArrowheads="1"/>
            </p:cNvSpPr>
            <p:nvPr/>
          </p:nvSpPr>
          <p:spPr bwMode="auto">
            <a:xfrm>
              <a:off x="8789988" y="2847976"/>
              <a:ext cx="42703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Financial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15" name="Rectangle 165"/>
            <p:cNvSpPr>
              <a:spLocks noChangeArrowheads="1"/>
            </p:cNvSpPr>
            <p:nvPr/>
          </p:nvSpPr>
          <p:spPr bwMode="auto">
            <a:xfrm>
              <a:off x="8782050" y="2960688"/>
              <a:ext cx="5016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Reporting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16" name="Freeform 166"/>
            <p:cNvSpPr>
              <a:spLocks/>
            </p:cNvSpPr>
            <p:nvPr/>
          </p:nvSpPr>
          <p:spPr bwMode="auto">
            <a:xfrm>
              <a:off x="8705850" y="3186113"/>
              <a:ext cx="652462" cy="906463"/>
            </a:xfrm>
            <a:custGeom>
              <a:avLst/>
              <a:gdLst>
                <a:gd name="T0" fmla="*/ 0 w 411"/>
                <a:gd name="T1" fmla="*/ 0 h 571"/>
                <a:gd name="T2" fmla="*/ 352 w 411"/>
                <a:gd name="T3" fmla="*/ 0 h 571"/>
                <a:gd name="T4" fmla="*/ 411 w 411"/>
                <a:gd name="T5" fmla="*/ 286 h 571"/>
                <a:gd name="T6" fmla="*/ 352 w 411"/>
                <a:gd name="T7" fmla="*/ 571 h 571"/>
                <a:gd name="T8" fmla="*/ 0 w 411"/>
                <a:gd name="T9" fmla="*/ 571 h 571"/>
                <a:gd name="T10" fmla="*/ 0 w 411"/>
                <a:gd name="T11" fmla="*/ 0 h 571"/>
              </a:gdLst>
              <a:ahLst/>
              <a:cxnLst>
                <a:cxn ang="0">
                  <a:pos x="T0" y="T1"/>
                </a:cxn>
                <a:cxn ang="0">
                  <a:pos x="T2" y="T3"/>
                </a:cxn>
                <a:cxn ang="0">
                  <a:pos x="T4" y="T5"/>
                </a:cxn>
                <a:cxn ang="0">
                  <a:pos x="T6" y="T7"/>
                </a:cxn>
                <a:cxn ang="0">
                  <a:pos x="T8" y="T9"/>
                </a:cxn>
                <a:cxn ang="0">
                  <a:pos x="T10" y="T11"/>
                </a:cxn>
              </a:cxnLst>
              <a:rect l="0" t="0" r="r" b="b"/>
              <a:pathLst>
                <a:path w="411" h="571">
                  <a:moveTo>
                    <a:pt x="0" y="0"/>
                  </a:moveTo>
                  <a:lnTo>
                    <a:pt x="352" y="0"/>
                  </a:lnTo>
                  <a:lnTo>
                    <a:pt x="411" y="286"/>
                  </a:lnTo>
                  <a:lnTo>
                    <a:pt x="352" y="571"/>
                  </a:lnTo>
                  <a:lnTo>
                    <a:pt x="0" y="57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7" name="Freeform 167"/>
            <p:cNvSpPr>
              <a:spLocks noEditPoints="1"/>
            </p:cNvSpPr>
            <p:nvPr/>
          </p:nvSpPr>
          <p:spPr bwMode="auto">
            <a:xfrm>
              <a:off x="8702675" y="3182938"/>
              <a:ext cx="660400" cy="914400"/>
            </a:xfrm>
            <a:custGeom>
              <a:avLst/>
              <a:gdLst>
                <a:gd name="T0" fmla="*/ 0 w 1409"/>
                <a:gd name="T1" fmla="*/ 8 h 1952"/>
                <a:gd name="T2" fmla="*/ 8 w 1409"/>
                <a:gd name="T3" fmla="*/ 0 h 1952"/>
                <a:gd name="T4" fmla="*/ 1198 w 1409"/>
                <a:gd name="T5" fmla="*/ 0 h 1952"/>
                <a:gd name="T6" fmla="*/ 1206 w 1409"/>
                <a:gd name="T7" fmla="*/ 7 h 1952"/>
                <a:gd name="T8" fmla="*/ 1408 w 1409"/>
                <a:gd name="T9" fmla="*/ 975 h 1952"/>
                <a:gd name="T10" fmla="*/ 1408 w 1409"/>
                <a:gd name="T11" fmla="*/ 978 h 1952"/>
                <a:gd name="T12" fmla="*/ 1206 w 1409"/>
                <a:gd name="T13" fmla="*/ 1946 h 1952"/>
                <a:gd name="T14" fmla="*/ 1198 w 1409"/>
                <a:gd name="T15" fmla="*/ 1952 h 1952"/>
                <a:gd name="T16" fmla="*/ 8 w 1409"/>
                <a:gd name="T17" fmla="*/ 1952 h 1952"/>
                <a:gd name="T18" fmla="*/ 0 w 1409"/>
                <a:gd name="T19" fmla="*/ 1944 h 1952"/>
                <a:gd name="T20" fmla="*/ 0 w 1409"/>
                <a:gd name="T21" fmla="*/ 8 h 1952"/>
                <a:gd name="T22" fmla="*/ 16 w 1409"/>
                <a:gd name="T23" fmla="*/ 1944 h 1952"/>
                <a:gd name="T24" fmla="*/ 8 w 1409"/>
                <a:gd name="T25" fmla="*/ 1936 h 1952"/>
                <a:gd name="T26" fmla="*/ 1198 w 1409"/>
                <a:gd name="T27" fmla="*/ 1936 h 1952"/>
                <a:gd name="T28" fmla="*/ 1190 w 1409"/>
                <a:gd name="T29" fmla="*/ 1943 h 1952"/>
                <a:gd name="T30" fmla="*/ 1393 w 1409"/>
                <a:gd name="T31" fmla="*/ 975 h 1952"/>
                <a:gd name="T32" fmla="*/ 1393 w 1409"/>
                <a:gd name="T33" fmla="*/ 978 h 1952"/>
                <a:gd name="T34" fmla="*/ 1190 w 1409"/>
                <a:gd name="T35" fmla="*/ 10 h 1952"/>
                <a:gd name="T36" fmla="*/ 1198 w 1409"/>
                <a:gd name="T37" fmla="*/ 16 h 1952"/>
                <a:gd name="T38" fmla="*/ 8 w 1409"/>
                <a:gd name="T39" fmla="*/ 16 h 1952"/>
                <a:gd name="T40" fmla="*/ 16 w 1409"/>
                <a:gd name="T41" fmla="*/ 8 h 1952"/>
                <a:gd name="T42" fmla="*/ 16 w 1409"/>
                <a:gd name="T43" fmla="*/ 1944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9" h="1952">
                  <a:moveTo>
                    <a:pt x="0" y="8"/>
                  </a:moveTo>
                  <a:cubicBezTo>
                    <a:pt x="0" y="4"/>
                    <a:pt x="4" y="0"/>
                    <a:pt x="8" y="0"/>
                  </a:cubicBezTo>
                  <a:lnTo>
                    <a:pt x="1198" y="0"/>
                  </a:lnTo>
                  <a:cubicBezTo>
                    <a:pt x="1202" y="0"/>
                    <a:pt x="1205" y="3"/>
                    <a:pt x="1206" y="7"/>
                  </a:cubicBezTo>
                  <a:lnTo>
                    <a:pt x="1408" y="975"/>
                  </a:lnTo>
                  <a:cubicBezTo>
                    <a:pt x="1409" y="976"/>
                    <a:pt x="1409" y="977"/>
                    <a:pt x="1408" y="978"/>
                  </a:cubicBezTo>
                  <a:lnTo>
                    <a:pt x="1206" y="1946"/>
                  </a:lnTo>
                  <a:cubicBezTo>
                    <a:pt x="1205" y="1950"/>
                    <a:pt x="1202" y="1952"/>
                    <a:pt x="1198" y="1952"/>
                  </a:cubicBezTo>
                  <a:lnTo>
                    <a:pt x="8" y="1952"/>
                  </a:lnTo>
                  <a:cubicBezTo>
                    <a:pt x="4" y="1952"/>
                    <a:pt x="0" y="1949"/>
                    <a:pt x="0" y="1944"/>
                  </a:cubicBezTo>
                  <a:lnTo>
                    <a:pt x="0" y="8"/>
                  </a:lnTo>
                  <a:close/>
                  <a:moveTo>
                    <a:pt x="16" y="1944"/>
                  </a:moveTo>
                  <a:lnTo>
                    <a:pt x="8" y="1936"/>
                  </a:lnTo>
                  <a:lnTo>
                    <a:pt x="1198" y="1936"/>
                  </a:lnTo>
                  <a:lnTo>
                    <a:pt x="1190" y="1943"/>
                  </a:lnTo>
                  <a:lnTo>
                    <a:pt x="1393" y="975"/>
                  </a:lnTo>
                  <a:lnTo>
                    <a:pt x="1393" y="978"/>
                  </a:lnTo>
                  <a:lnTo>
                    <a:pt x="1190" y="10"/>
                  </a:lnTo>
                  <a:lnTo>
                    <a:pt x="1198" y="16"/>
                  </a:lnTo>
                  <a:lnTo>
                    <a:pt x="8" y="16"/>
                  </a:lnTo>
                  <a:lnTo>
                    <a:pt x="16" y="8"/>
                  </a:lnTo>
                  <a:lnTo>
                    <a:pt x="16" y="1944"/>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8" name="Rectangle 168"/>
            <p:cNvSpPr>
              <a:spLocks noChangeArrowheads="1"/>
            </p:cNvSpPr>
            <p:nvPr/>
          </p:nvSpPr>
          <p:spPr bwMode="auto">
            <a:xfrm>
              <a:off x="8759825" y="3430588"/>
              <a:ext cx="6524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Execution of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19" name="Rectangle 169"/>
            <p:cNvSpPr>
              <a:spLocks noChangeArrowheads="1"/>
            </p:cNvSpPr>
            <p:nvPr/>
          </p:nvSpPr>
          <p:spPr bwMode="auto">
            <a:xfrm>
              <a:off x="8947150" y="3535363"/>
              <a:ext cx="21748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the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20" name="Rectangle 170"/>
            <p:cNvSpPr>
              <a:spLocks noChangeArrowheads="1"/>
            </p:cNvSpPr>
            <p:nvPr/>
          </p:nvSpPr>
          <p:spPr bwMode="auto">
            <a:xfrm>
              <a:off x="8789988" y="3640138"/>
              <a:ext cx="4953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21" name="Rectangle 171"/>
            <p:cNvSpPr>
              <a:spLocks noChangeArrowheads="1"/>
            </p:cNvSpPr>
            <p:nvPr/>
          </p:nvSpPr>
          <p:spPr bwMode="auto">
            <a:xfrm>
              <a:off x="8805863" y="3752851"/>
              <a:ext cx="5318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Work Plan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22" name="Freeform 172"/>
            <p:cNvSpPr>
              <a:spLocks/>
            </p:cNvSpPr>
            <p:nvPr/>
          </p:nvSpPr>
          <p:spPr bwMode="auto">
            <a:xfrm>
              <a:off x="5092700" y="4287838"/>
              <a:ext cx="4325937" cy="209550"/>
            </a:xfrm>
            <a:custGeom>
              <a:avLst/>
              <a:gdLst>
                <a:gd name="T0" fmla="*/ 0 w 2725"/>
                <a:gd name="T1" fmla="*/ 0 h 132"/>
                <a:gd name="T2" fmla="*/ 2655 w 2725"/>
                <a:gd name="T3" fmla="*/ 0 h 132"/>
                <a:gd name="T4" fmla="*/ 2725 w 2725"/>
                <a:gd name="T5" fmla="*/ 66 h 132"/>
                <a:gd name="T6" fmla="*/ 2655 w 2725"/>
                <a:gd name="T7" fmla="*/ 132 h 132"/>
                <a:gd name="T8" fmla="*/ 0 w 2725"/>
                <a:gd name="T9" fmla="*/ 132 h 132"/>
                <a:gd name="T10" fmla="*/ 0 w 2725"/>
                <a:gd name="T11" fmla="*/ 0 h 132"/>
              </a:gdLst>
              <a:ahLst/>
              <a:cxnLst>
                <a:cxn ang="0">
                  <a:pos x="T0" y="T1"/>
                </a:cxn>
                <a:cxn ang="0">
                  <a:pos x="T2" y="T3"/>
                </a:cxn>
                <a:cxn ang="0">
                  <a:pos x="T4" y="T5"/>
                </a:cxn>
                <a:cxn ang="0">
                  <a:pos x="T6" y="T7"/>
                </a:cxn>
                <a:cxn ang="0">
                  <a:pos x="T8" y="T9"/>
                </a:cxn>
                <a:cxn ang="0">
                  <a:pos x="T10" y="T11"/>
                </a:cxn>
              </a:cxnLst>
              <a:rect l="0" t="0" r="r" b="b"/>
              <a:pathLst>
                <a:path w="2725" h="132">
                  <a:moveTo>
                    <a:pt x="0" y="0"/>
                  </a:moveTo>
                  <a:lnTo>
                    <a:pt x="2655" y="0"/>
                  </a:lnTo>
                  <a:lnTo>
                    <a:pt x="2725" y="66"/>
                  </a:lnTo>
                  <a:lnTo>
                    <a:pt x="2655" y="132"/>
                  </a:lnTo>
                  <a:lnTo>
                    <a:pt x="0" y="13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3" name="Freeform 173"/>
            <p:cNvSpPr>
              <a:spLocks noEditPoints="1"/>
            </p:cNvSpPr>
            <p:nvPr/>
          </p:nvSpPr>
          <p:spPr bwMode="auto">
            <a:xfrm>
              <a:off x="5087938" y="4284663"/>
              <a:ext cx="4335462" cy="217488"/>
            </a:xfrm>
            <a:custGeom>
              <a:avLst/>
              <a:gdLst>
                <a:gd name="T0" fmla="*/ 0 w 9248"/>
                <a:gd name="T1" fmla="*/ 8 h 464"/>
                <a:gd name="T2" fmla="*/ 8 w 9248"/>
                <a:gd name="T3" fmla="*/ 0 h 464"/>
                <a:gd name="T4" fmla="*/ 9003 w 9248"/>
                <a:gd name="T5" fmla="*/ 0 h 464"/>
                <a:gd name="T6" fmla="*/ 9009 w 9248"/>
                <a:gd name="T7" fmla="*/ 3 h 464"/>
                <a:gd name="T8" fmla="*/ 9246 w 9248"/>
                <a:gd name="T9" fmla="*/ 227 h 464"/>
                <a:gd name="T10" fmla="*/ 9248 w 9248"/>
                <a:gd name="T11" fmla="*/ 232 h 464"/>
                <a:gd name="T12" fmla="*/ 9246 w 9248"/>
                <a:gd name="T13" fmla="*/ 238 h 464"/>
                <a:gd name="T14" fmla="*/ 9009 w 9248"/>
                <a:gd name="T15" fmla="*/ 462 h 464"/>
                <a:gd name="T16" fmla="*/ 9003 w 9248"/>
                <a:gd name="T17" fmla="*/ 464 h 464"/>
                <a:gd name="T18" fmla="*/ 8 w 9248"/>
                <a:gd name="T19" fmla="*/ 464 h 464"/>
                <a:gd name="T20" fmla="*/ 0 w 9248"/>
                <a:gd name="T21" fmla="*/ 456 h 464"/>
                <a:gd name="T22" fmla="*/ 0 w 9248"/>
                <a:gd name="T23" fmla="*/ 8 h 464"/>
                <a:gd name="T24" fmla="*/ 16 w 9248"/>
                <a:gd name="T25" fmla="*/ 456 h 464"/>
                <a:gd name="T26" fmla="*/ 8 w 9248"/>
                <a:gd name="T27" fmla="*/ 448 h 464"/>
                <a:gd name="T28" fmla="*/ 9003 w 9248"/>
                <a:gd name="T29" fmla="*/ 448 h 464"/>
                <a:gd name="T30" fmla="*/ 8998 w 9248"/>
                <a:gd name="T31" fmla="*/ 451 h 464"/>
                <a:gd name="T32" fmla="*/ 9235 w 9248"/>
                <a:gd name="T33" fmla="*/ 227 h 464"/>
                <a:gd name="T34" fmla="*/ 9235 w 9248"/>
                <a:gd name="T35" fmla="*/ 238 h 464"/>
                <a:gd name="T36" fmla="*/ 8998 w 9248"/>
                <a:gd name="T37" fmla="*/ 14 h 464"/>
                <a:gd name="T38" fmla="*/ 9003 w 9248"/>
                <a:gd name="T39" fmla="*/ 16 h 464"/>
                <a:gd name="T40" fmla="*/ 8 w 9248"/>
                <a:gd name="T41" fmla="*/ 16 h 464"/>
                <a:gd name="T42" fmla="*/ 16 w 9248"/>
                <a:gd name="T43" fmla="*/ 8 h 464"/>
                <a:gd name="T44" fmla="*/ 16 w 9248"/>
                <a:gd name="T45" fmla="*/ 45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48" h="464">
                  <a:moveTo>
                    <a:pt x="0" y="8"/>
                  </a:moveTo>
                  <a:cubicBezTo>
                    <a:pt x="0" y="4"/>
                    <a:pt x="4" y="0"/>
                    <a:pt x="8" y="0"/>
                  </a:cubicBezTo>
                  <a:lnTo>
                    <a:pt x="9003" y="0"/>
                  </a:lnTo>
                  <a:cubicBezTo>
                    <a:pt x="9005" y="0"/>
                    <a:pt x="9007" y="1"/>
                    <a:pt x="9009" y="3"/>
                  </a:cubicBezTo>
                  <a:lnTo>
                    <a:pt x="9246" y="227"/>
                  </a:lnTo>
                  <a:cubicBezTo>
                    <a:pt x="9248" y="228"/>
                    <a:pt x="9248" y="230"/>
                    <a:pt x="9248" y="232"/>
                  </a:cubicBezTo>
                  <a:cubicBezTo>
                    <a:pt x="9248" y="235"/>
                    <a:pt x="9248" y="237"/>
                    <a:pt x="9246" y="238"/>
                  </a:cubicBezTo>
                  <a:lnTo>
                    <a:pt x="9009" y="462"/>
                  </a:lnTo>
                  <a:cubicBezTo>
                    <a:pt x="9007" y="464"/>
                    <a:pt x="9005" y="464"/>
                    <a:pt x="9003" y="464"/>
                  </a:cubicBezTo>
                  <a:lnTo>
                    <a:pt x="8" y="464"/>
                  </a:lnTo>
                  <a:cubicBezTo>
                    <a:pt x="4" y="464"/>
                    <a:pt x="0" y="461"/>
                    <a:pt x="0" y="456"/>
                  </a:cubicBezTo>
                  <a:lnTo>
                    <a:pt x="0" y="8"/>
                  </a:lnTo>
                  <a:close/>
                  <a:moveTo>
                    <a:pt x="16" y="456"/>
                  </a:moveTo>
                  <a:lnTo>
                    <a:pt x="8" y="448"/>
                  </a:lnTo>
                  <a:lnTo>
                    <a:pt x="9003" y="448"/>
                  </a:lnTo>
                  <a:lnTo>
                    <a:pt x="8998" y="451"/>
                  </a:lnTo>
                  <a:lnTo>
                    <a:pt x="9235" y="227"/>
                  </a:lnTo>
                  <a:lnTo>
                    <a:pt x="9235" y="238"/>
                  </a:lnTo>
                  <a:lnTo>
                    <a:pt x="8998" y="14"/>
                  </a:lnTo>
                  <a:lnTo>
                    <a:pt x="9003" y="16"/>
                  </a:lnTo>
                  <a:lnTo>
                    <a:pt x="8" y="16"/>
                  </a:lnTo>
                  <a:lnTo>
                    <a:pt x="16" y="8"/>
                  </a:lnTo>
                  <a:lnTo>
                    <a:pt x="16" y="45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4" name="Rectangle 174"/>
            <p:cNvSpPr>
              <a:spLocks noChangeArrowheads="1"/>
            </p:cNvSpPr>
            <p:nvPr/>
          </p:nvSpPr>
          <p:spPr bwMode="auto">
            <a:xfrm>
              <a:off x="6489700" y="4344988"/>
              <a:ext cx="15144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Integration Plans &amp; Communications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25" name="Freeform 175"/>
            <p:cNvSpPr>
              <a:spLocks/>
            </p:cNvSpPr>
            <p:nvPr/>
          </p:nvSpPr>
          <p:spPr bwMode="auto">
            <a:xfrm>
              <a:off x="5092700" y="4557713"/>
              <a:ext cx="4318000" cy="211138"/>
            </a:xfrm>
            <a:custGeom>
              <a:avLst/>
              <a:gdLst>
                <a:gd name="T0" fmla="*/ 0 w 2720"/>
                <a:gd name="T1" fmla="*/ 0 h 133"/>
                <a:gd name="T2" fmla="*/ 2651 w 2720"/>
                <a:gd name="T3" fmla="*/ 0 h 133"/>
                <a:gd name="T4" fmla="*/ 2720 w 2720"/>
                <a:gd name="T5" fmla="*/ 66 h 133"/>
                <a:gd name="T6" fmla="*/ 2651 w 2720"/>
                <a:gd name="T7" fmla="*/ 133 h 133"/>
                <a:gd name="T8" fmla="*/ 0 w 2720"/>
                <a:gd name="T9" fmla="*/ 133 h 133"/>
                <a:gd name="T10" fmla="*/ 0 w 2720"/>
                <a:gd name="T11" fmla="*/ 0 h 133"/>
              </a:gdLst>
              <a:ahLst/>
              <a:cxnLst>
                <a:cxn ang="0">
                  <a:pos x="T0" y="T1"/>
                </a:cxn>
                <a:cxn ang="0">
                  <a:pos x="T2" y="T3"/>
                </a:cxn>
                <a:cxn ang="0">
                  <a:pos x="T4" y="T5"/>
                </a:cxn>
                <a:cxn ang="0">
                  <a:pos x="T6" y="T7"/>
                </a:cxn>
                <a:cxn ang="0">
                  <a:pos x="T8" y="T9"/>
                </a:cxn>
                <a:cxn ang="0">
                  <a:pos x="T10" y="T11"/>
                </a:cxn>
              </a:cxnLst>
              <a:rect l="0" t="0" r="r" b="b"/>
              <a:pathLst>
                <a:path w="2720" h="133">
                  <a:moveTo>
                    <a:pt x="0" y="0"/>
                  </a:moveTo>
                  <a:lnTo>
                    <a:pt x="2651" y="0"/>
                  </a:lnTo>
                  <a:lnTo>
                    <a:pt x="2720" y="66"/>
                  </a:lnTo>
                  <a:lnTo>
                    <a:pt x="2651" y="133"/>
                  </a:lnTo>
                  <a:lnTo>
                    <a:pt x="0" y="1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6" name="Freeform 176"/>
            <p:cNvSpPr>
              <a:spLocks noEditPoints="1"/>
            </p:cNvSpPr>
            <p:nvPr/>
          </p:nvSpPr>
          <p:spPr bwMode="auto">
            <a:xfrm>
              <a:off x="5087938" y="4554538"/>
              <a:ext cx="4327525" cy="217488"/>
            </a:xfrm>
            <a:custGeom>
              <a:avLst/>
              <a:gdLst>
                <a:gd name="T0" fmla="*/ 0 w 9232"/>
                <a:gd name="T1" fmla="*/ 8 h 464"/>
                <a:gd name="T2" fmla="*/ 8 w 9232"/>
                <a:gd name="T3" fmla="*/ 0 h 464"/>
                <a:gd name="T4" fmla="*/ 8987 w 9232"/>
                <a:gd name="T5" fmla="*/ 0 h 464"/>
                <a:gd name="T6" fmla="*/ 8993 w 9232"/>
                <a:gd name="T7" fmla="*/ 3 h 464"/>
                <a:gd name="T8" fmla="*/ 9230 w 9232"/>
                <a:gd name="T9" fmla="*/ 227 h 464"/>
                <a:gd name="T10" fmla="*/ 9232 w 9232"/>
                <a:gd name="T11" fmla="*/ 232 h 464"/>
                <a:gd name="T12" fmla="*/ 9230 w 9232"/>
                <a:gd name="T13" fmla="*/ 238 h 464"/>
                <a:gd name="T14" fmla="*/ 8993 w 9232"/>
                <a:gd name="T15" fmla="*/ 462 h 464"/>
                <a:gd name="T16" fmla="*/ 8987 w 9232"/>
                <a:gd name="T17" fmla="*/ 464 h 464"/>
                <a:gd name="T18" fmla="*/ 8 w 9232"/>
                <a:gd name="T19" fmla="*/ 464 h 464"/>
                <a:gd name="T20" fmla="*/ 0 w 9232"/>
                <a:gd name="T21" fmla="*/ 456 h 464"/>
                <a:gd name="T22" fmla="*/ 0 w 9232"/>
                <a:gd name="T23" fmla="*/ 8 h 464"/>
                <a:gd name="T24" fmla="*/ 16 w 9232"/>
                <a:gd name="T25" fmla="*/ 456 h 464"/>
                <a:gd name="T26" fmla="*/ 8 w 9232"/>
                <a:gd name="T27" fmla="*/ 448 h 464"/>
                <a:gd name="T28" fmla="*/ 8987 w 9232"/>
                <a:gd name="T29" fmla="*/ 448 h 464"/>
                <a:gd name="T30" fmla="*/ 8982 w 9232"/>
                <a:gd name="T31" fmla="*/ 451 h 464"/>
                <a:gd name="T32" fmla="*/ 9219 w 9232"/>
                <a:gd name="T33" fmla="*/ 227 h 464"/>
                <a:gd name="T34" fmla="*/ 9219 w 9232"/>
                <a:gd name="T35" fmla="*/ 238 h 464"/>
                <a:gd name="T36" fmla="*/ 8982 w 9232"/>
                <a:gd name="T37" fmla="*/ 14 h 464"/>
                <a:gd name="T38" fmla="*/ 8987 w 9232"/>
                <a:gd name="T39" fmla="*/ 16 h 464"/>
                <a:gd name="T40" fmla="*/ 8 w 9232"/>
                <a:gd name="T41" fmla="*/ 16 h 464"/>
                <a:gd name="T42" fmla="*/ 16 w 9232"/>
                <a:gd name="T43" fmla="*/ 8 h 464"/>
                <a:gd name="T44" fmla="*/ 16 w 9232"/>
                <a:gd name="T45" fmla="*/ 45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32" h="464">
                  <a:moveTo>
                    <a:pt x="0" y="8"/>
                  </a:moveTo>
                  <a:cubicBezTo>
                    <a:pt x="0" y="4"/>
                    <a:pt x="4" y="0"/>
                    <a:pt x="8" y="0"/>
                  </a:cubicBezTo>
                  <a:lnTo>
                    <a:pt x="8987" y="0"/>
                  </a:lnTo>
                  <a:cubicBezTo>
                    <a:pt x="8989" y="0"/>
                    <a:pt x="8991" y="1"/>
                    <a:pt x="8993" y="3"/>
                  </a:cubicBezTo>
                  <a:lnTo>
                    <a:pt x="9230" y="227"/>
                  </a:lnTo>
                  <a:cubicBezTo>
                    <a:pt x="9232" y="228"/>
                    <a:pt x="9232" y="230"/>
                    <a:pt x="9232" y="232"/>
                  </a:cubicBezTo>
                  <a:cubicBezTo>
                    <a:pt x="9232" y="235"/>
                    <a:pt x="9232" y="237"/>
                    <a:pt x="9230" y="238"/>
                  </a:cubicBezTo>
                  <a:lnTo>
                    <a:pt x="8993" y="462"/>
                  </a:lnTo>
                  <a:cubicBezTo>
                    <a:pt x="8991" y="464"/>
                    <a:pt x="8989" y="464"/>
                    <a:pt x="8987" y="464"/>
                  </a:cubicBezTo>
                  <a:lnTo>
                    <a:pt x="8" y="464"/>
                  </a:lnTo>
                  <a:cubicBezTo>
                    <a:pt x="4" y="464"/>
                    <a:pt x="0" y="461"/>
                    <a:pt x="0" y="456"/>
                  </a:cubicBezTo>
                  <a:lnTo>
                    <a:pt x="0" y="8"/>
                  </a:lnTo>
                  <a:close/>
                  <a:moveTo>
                    <a:pt x="16" y="456"/>
                  </a:moveTo>
                  <a:lnTo>
                    <a:pt x="8" y="448"/>
                  </a:lnTo>
                  <a:lnTo>
                    <a:pt x="8987" y="448"/>
                  </a:lnTo>
                  <a:lnTo>
                    <a:pt x="8982" y="451"/>
                  </a:lnTo>
                  <a:lnTo>
                    <a:pt x="9219" y="227"/>
                  </a:lnTo>
                  <a:lnTo>
                    <a:pt x="9219" y="238"/>
                  </a:lnTo>
                  <a:lnTo>
                    <a:pt x="8982" y="14"/>
                  </a:lnTo>
                  <a:lnTo>
                    <a:pt x="8987" y="16"/>
                  </a:lnTo>
                  <a:lnTo>
                    <a:pt x="8" y="16"/>
                  </a:lnTo>
                  <a:lnTo>
                    <a:pt x="16" y="8"/>
                  </a:lnTo>
                  <a:lnTo>
                    <a:pt x="16" y="456"/>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7" name="Rectangle 177"/>
            <p:cNvSpPr>
              <a:spLocks noChangeArrowheads="1"/>
            </p:cNvSpPr>
            <p:nvPr/>
          </p:nvSpPr>
          <p:spPr bwMode="auto">
            <a:xfrm>
              <a:off x="5851525" y="4614863"/>
              <a:ext cx="281305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Issues &amp; Risk Management Processes &amp; Manage Critical Milestones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28" name="Freeform 178"/>
            <p:cNvSpPr>
              <a:spLocks/>
            </p:cNvSpPr>
            <p:nvPr/>
          </p:nvSpPr>
          <p:spPr bwMode="auto">
            <a:xfrm>
              <a:off x="7964488" y="5091113"/>
              <a:ext cx="1409700" cy="404813"/>
            </a:xfrm>
            <a:custGeom>
              <a:avLst/>
              <a:gdLst>
                <a:gd name="T0" fmla="*/ 0 w 888"/>
                <a:gd name="T1" fmla="*/ 0 h 255"/>
                <a:gd name="T2" fmla="*/ 785 w 888"/>
                <a:gd name="T3" fmla="*/ 0 h 255"/>
                <a:gd name="T4" fmla="*/ 888 w 888"/>
                <a:gd name="T5" fmla="*/ 127 h 255"/>
                <a:gd name="T6" fmla="*/ 785 w 888"/>
                <a:gd name="T7" fmla="*/ 255 h 255"/>
                <a:gd name="T8" fmla="*/ 0 w 888"/>
                <a:gd name="T9" fmla="*/ 255 h 255"/>
                <a:gd name="T10" fmla="*/ 0 w 888"/>
                <a:gd name="T11" fmla="*/ 0 h 255"/>
              </a:gdLst>
              <a:ahLst/>
              <a:cxnLst>
                <a:cxn ang="0">
                  <a:pos x="T0" y="T1"/>
                </a:cxn>
                <a:cxn ang="0">
                  <a:pos x="T2" y="T3"/>
                </a:cxn>
                <a:cxn ang="0">
                  <a:pos x="T4" y="T5"/>
                </a:cxn>
                <a:cxn ang="0">
                  <a:pos x="T6" y="T7"/>
                </a:cxn>
                <a:cxn ang="0">
                  <a:pos x="T8" y="T9"/>
                </a:cxn>
                <a:cxn ang="0">
                  <a:pos x="T10" y="T11"/>
                </a:cxn>
              </a:cxnLst>
              <a:rect l="0" t="0" r="r" b="b"/>
              <a:pathLst>
                <a:path w="888" h="255">
                  <a:moveTo>
                    <a:pt x="0" y="0"/>
                  </a:moveTo>
                  <a:lnTo>
                    <a:pt x="785" y="0"/>
                  </a:lnTo>
                  <a:lnTo>
                    <a:pt x="888" y="127"/>
                  </a:lnTo>
                  <a:lnTo>
                    <a:pt x="785" y="255"/>
                  </a:lnTo>
                  <a:lnTo>
                    <a:pt x="0" y="25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9" name="Freeform 179"/>
            <p:cNvSpPr>
              <a:spLocks noEditPoints="1"/>
            </p:cNvSpPr>
            <p:nvPr/>
          </p:nvSpPr>
          <p:spPr bwMode="auto">
            <a:xfrm>
              <a:off x="7959725" y="5086351"/>
              <a:ext cx="1419225" cy="412750"/>
            </a:xfrm>
            <a:custGeom>
              <a:avLst/>
              <a:gdLst>
                <a:gd name="T0" fmla="*/ 0 w 3025"/>
                <a:gd name="T1" fmla="*/ 8 h 880"/>
                <a:gd name="T2" fmla="*/ 8 w 3025"/>
                <a:gd name="T3" fmla="*/ 0 h 880"/>
                <a:gd name="T4" fmla="*/ 2666 w 3025"/>
                <a:gd name="T5" fmla="*/ 0 h 880"/>
                <a:gd name="T6" fmla="*/ 2673 w 3025"/>
                <a:gd name="T7" fmla="*/ 3 h 880"/>
                <a:gd name="T8" fmla="*/ 3023 w 3025"/>
                <a:gd name="T9" fmla="*/ 435 h 880"/>
                <a:gd name="T10" fmla="*/ 3023 w 3025"/>
                <a:gd name="T11" fmla="*/ 446 h 880"/>
                <a:gd name="T12" fmla="*/ 2673 w 3025"/>
                <a:gd name="T13" fmla="*/ 878 h 880"/>
                <a:gd name="T14" fmla="*/ 2666 w 3025"/>
                <a:gd name="T15" fmla="*/ 880 h 880"/>
                <a:gd name="T16" fmla="*/ 8 w 3025"/>
                <a:gd name="T17" fmla="*/ 880 h 880"/>
                <a:gd name="T18" fmla="*/ 0 w 3025"/>
                <a:gd name="T19" fmla="*/ 872 h 880"/>
                <a:gd name="T20" fmla="*/ 0 w 3025"/>
                <a:gd name="T21" fmla="*/ 8 h 880"/>
                <a:gd name="T22" fmla="*/ 16 w 3025"/>
                <a:gd name="T23" fmla="*/ 872 h 880"/>
                <a:gd name="T24" fmla="*/ 8 w 3025"/>
                <a:gd name="T25" fmla="*/ 864 h 880"/>
                <a:gd name="T26" fmla="*/ 2666 w 3025"/>
                <a:gd name="T27" fmla="*/ 864 h 880"/>
                <a:gd name="T28" fmla="*/ 2660 w 3025"/>
                <a:gd name="T29" fmla="*/ 867 h 880"/>
                <a:gd name="T30" fmla="*/ 3010 w 3025"/>
                <a:gd name="T31" fmla="*/ 435 h 880"/>
                <a:gd name="T32" fmla="*/ 3010 w 3025"/>
                <a:gd name="T33" fmla="*/ 446 h 880"/>
                <a:gd name="T34" fmla="*/ 2660 w 3025"/>
                <a:gd name="T35" fmla="*/ 14 h 880"/>
                <a:gd name="T36" fmla="*/ 2666 w 3025"/>
                <a:gd name="T37" fmla="*/ 16 h 880"/>
                <a:gd name="T38" fmla="*/ 8 w 3025"/>
                <a:gd name="T39" fmla="*/ 16 h 880"/>
                <a:gd name="T40" fmla="*/ 16 w 3025"/>
                <a:gd name="T41" fmla="*/ 8 h 880"/>
                <a:gd name="T42" fmla="*/ 16 w 3025"/>
                <a:gd name="T43" fmla="*/ 872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5" h="880">
                  <a:moveTo>
                    <a:pt x="0" y="8"/>
                  </a:moveTo>
                  <a:cubicBezTo>
                    <a:pt x="0" y="4"/>
                    <a:pt x="4" y="0"/>
                    <a:pt x="8" y="0"/>
                  </a:cubicBezTo>
                  <a:lnTo>
                    <a:pt x="2666" y="0"/>
                  </a:lnTo>
                  <a:cubicBezTo>
                    <a:pt x="2669" y="0"/>
                    <a:pt x="2671" y="2"/>
                    <a:pt x="2673" y="3"/>
                  </a:cubicBezTo>
                  <a:lnTo>
                    <a:pt x="3023" y="435"/>
                  </a:lnTo>
                  <a:cubicBezTo>
                    <a:pt x="3025" y="438"/>
                    <a:pt x="3025" y="443"/>
                    <a:pt x="3023" y="446"/>
                  </a:cubicBezTo>
                  <a:lnTo>
                    <a:pt x="2673" y="878"/>
                  </a:lnTo>
                  <a:cubicBezTo>
                    <a:pt x="2671" y="879"/>
                    <a:pt x="2669" y="880"/>
                    <a:pt x="2666" y="880"/>
                  </a:cubicBezTo>
                  <a:lnTo>
                    <a:pt x="8" y="880"/>
                  </a:lnTo>
                  <a:cubicBezTo>
                    <a:pt x="4" y="880"/>
                    <a:pt x="0" y="877"/>
                    <a:pt x="0" y="872"/>
                  </a:cubicBezTo>
                  <a:lnTo>
                    <a:pt x="0" y="8"/>
                  </a:lnTo>
                  <a:close/>
                  <a:moveTo>
                    <a:pt x="16" y="872"/>
                  </a:moveTo>
                  <a:lnTo>
                    <a:pt x="8" y="864"/>
                  </a:lnTo>
                  <a:lnTo>
                    <a:pt x="2666" y="864"/>
                  </a:lnTo>
                  <a:lnTo>
                    <a:pt x="2660" y="867"/>
                  </a:lnTo>
                  <a:lnTo>
                    <a:pt x="3010" y="435"/>
                  </a:lnTo>
                  <a:lnTo>
                    <a:pt x="3010" y="446"/>
                  </a:lnTo>
                  <a:lnTo>
                    <a:pt x="2660" y="14"/>
                  </a:lnTo>
                  <a:lnTo>
                    <a:pt x="2666" y="16"/>
                  </a:lnTo>
                  <a:lnTo>
                    <a:pt x="8" y="16"/>
                  </a:lnTo>
                  <a:lnTo>
                    <a:pt x="16" y="8"/>
                  </a:lnTo>
                  <a:lnTo>
                    <a:pt x="16" y="872"/>
                  </a:lnTo>
                  <a:close/>
                </a:path>
              </a:pathLst>
            </a:custGeom>
            <a:solidFill>
              <a:srgbClr val="009999"/>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0" name="Rectangle 180"/>
            <p:cNvSpPr>
              <a:spLocks noChangeArrowheads="1"/>
            </p:cNvSpPr>
            <p:nvPr/>
          </p:nvSpPr>
          <p:spPr bwMode="auto">
            <a:xfrm>
              <a:off x="8167688" y="5138738"/>
              <a:ext cx="1125537"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Synergy Accountability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31" name="Rectangle 181"/>
            <p:cNvSpPr>
              <a:spLocks noChangeArrowheads="1"/>
            </p:cNvSpPr>
            <p:nvPr/>
          </p:nvSpPr>
          <p:spPr bwMode="auto">
            <a:xfrm>
              <a:off x="8235950" y="5243513"/>
              <a:ext cx="952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Tracking &amp; Capture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32" name="Rectangle 182"/>
            <p:cNvSpPr>
              <a:spLocks noChangeArrowheads="1"/>
            </p:cNvSpPr>
            <p:nvPr/>
          </p:nvSpPr>
          <p:spPr bwMode="auto">
            <a:xfrm>
              <a:off x="8370888" y="5348288"/>
              <a:ext cx="6461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„Score Card"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33" name="Freeform 183"/>
            <p:cNvSpPr>
              <a:spLocks noEditPoints="1"/>
            </p:cNvSpPr>
            <p:nvPr/>
          </p:nvSpPr>
          <p:spPr bwMode="auto">
            <a:xfrm>
              <a:off x="3254375" y="2519363"/>
              <a:ext cx="214312" cy="60325"/>
            </a:xfrm>
            <a:custGeom>
              <a:avLst/>
              <a:gdLst>
                <a:gd name="T0" fmla="*/ 1 w 135"/>
                <a:gd name="T1" fmla="*/ 16 h 38"/>
                <a:gd name="T2" fmla="*/ 104 w 135"/>
                <a:gd name="T3" fmla="*/ 17 h 38"/>
                <a:gd name="T4" fmla="*/ 103 w 135"/>
                <a:gd name="T5" fmla="*/ 22 h 38"/>
                <a:gd name="T6" fmla="*/ 0 w 135"/>
                <a:gd name="T7" fmla="*/ 21 h 38"/>
                <a:gd name="T8" fmla="*/ 1 w 135"/>
                <a:gd name="T9" fmla="*/ 16 h 38"/>
                <a:gd name="T10" fmla="*/ 97 w 135"/>
                <a:gd name="T11" fmla="*/ 0 h 38"/>
                <a:gd name="T12" fmla="*/ 135 w 135"/>
                <a:gd name="T13" fmla="*/ 19 h 38"/>
                <a:gd name="T14" fmla="*/ 97 w 135"/>
                <a:gd name="T15" fmla="*/ 38 h 38"/>
                <a:gd name="T16" fmla="*/ 97 w 135"/>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38">
                  <a:moveTo>
                    <a:pt x="1" y="16"/>
                  </a:moveTo>
                  <a:lnTo>
                    <a:pt x="104" y="17"/>
                  </a:lnTo>
                  <a:lnTo>
                    <a:pt x="103" y="22"/>
                  </a:lnTo>
                  <a:lnTo>
                    <a:pt x="0" y="21"/>
                  </a:lnTo>
                  <a:lnTo>
                    <a:pt x="1" y="16"/>
                  </a:lnTo>
                  <a:close/>
                  <a:moveTo>
                    <a:pt x="97" y="0"/>
                  </a:moveTo>
                  <a:lnTo>
                    <a:pt x="135" y="19"/>
                  </a:lnTo>
                  <a:lnTo>
                    <a:pt x="97" y="38"/>
                  </a:lnTo>
                  <a:lnTo>
                    <a:pt x="97"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4" name="Freeform 184"/>
            <p:cNvSpPr>
              <a:spLocks noEditPoints="1"/>
            </p:cNvSpPr>
            <p:nvPr/>
          </p:nvSpPr>
          <p:spPr bwMode="auto">
            <a:xfrm>
              <a:off x="5310188" y="2519363"/>
              <a:ext cx="168275" cy="60325"/>
            </a:xfrm>
            <a:custGeom>
              <a:avLst/>
              <a:gdLst>
                <a:gd name="T0" fmla="*/ 0 w 106"/>
                <a:gd name="T1" fmla="*/ 16 h 38"/>
                <a:gd name="T2" fmla="*/ 74 w 106"/>
                <a:gd name="T3" fmla="*/ 17 h 38"/>
                <a:gd name="T4" fmla="*/ 74 w 106"/>
                <a:gd name="T5" fmla="*/ 21 h 38"/>
                <a:gd name="T6" fmla="*/ 0 w 106"/>
                <a:gd name="T7" fmla="*/ 21 h 38"/>
                <a:gd name="T8" fmla="*/ 0 w 106"/>
                <a:gd name="T9" fmla="*/ 16 h 38"/>
                <a:gd name="T10" fmla="*/ 68 w 106"/>
                <a:gd name="T11" fmla="*/ 0 h 38"/>
                <a:gd name="T12" fmla="*/ 106 w 106"/>
                <a:gd name="T13" fmla="*/ 19 h 38"/>
                <a:gd name="T14" fmla="*/ 68 w 106"/>
                <a:gd name="T15" fmla="*/ 38 h 38"/>
                <a:gd name="T16" fmla="*/ 68 w 106"/>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38">
                  <a:moveTo>
                    <a:pt x="0" y="16"/>
                  </a:moveTo>
                  <a:lnTo>
                    <a:pt x="74" y="17"/>
                  </a:lnTo>
                  <a:lnTo>
                    <a:pt x="74" y="21"/>
                  </a:lnTo>
                  <a:lnTo>
                    <a:pt x="0" y="21"/>
                  </a:lnTo>
                  <a:lnTo>
                    <a:pt x="0" y="16"/>
                  </a:lnTo>
                  <a:close/>
                  <a:moveTo>
                    <a:pt x="68" y="0"/>
                  </a:moveTo>
                  <a:lnTo>
                    <a:pt x="106" y="19"/>
                  </a:lnTo>
                  <a:lnTo>
                    <a:pt x="68" y="38"/>
                  </a:lnTo>
                  <a:lnTo>
                    <a:pt x="68"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5" name="Freeform 185"/>
            <p:cNvSpPr>
              <a:spLocks noEditPoints="1"/>
            </p:cNvSpPr>
            <p:nvPr/>
          </p:nvSpPr>
          <p:spPr bwMode="auto">
            <a:xfrm>
              <a:off x="6051550" y="2520951"/>
              <a:ext cx="146050" cy="60325"/>
            </a:xfrm>
            <a:custGeom>
              <a:avLst/>
              <a:gdLst>
                <a:gd name="T0" fmla="*/ 1 w 92"/>
                <a:gd name="T1" fmla="*/ 15 h 38"/>
                <a:gd name="T2" fmla="*/ 61 w 92"/>
                <a:gd name="T3" fmla="*/ 16 h 38"/>
                <a:gd name="T4" fmla="*/ 61 w 92"/>
                <a:gd name="T5" fmla="*/ 21 h 38"/>
                <a:gd name="T6" fmla="*/ 0 w 92"/>
                <a:gd name="T7" fmla="*/ 20 h 38"/>
                <a:gd name="T8" fmla="*/ 1 w 92"/>
                <a:gd name="T9" fmla="*/ 15 h 38"/>
                <a:gd name="T10" fmla="*/ 55 w 92"/>
                <a:gd name="T11" fmla="*/ 0 h 38"/>
                <a:gd name="T12" fmla="*/ 92 w 92"/>
                <a:gd name="T13" fmla="*/ 19 h 38"/>
                <a:gd name="T14" fmla="*/ 54 w 92"/>
                <a:gd name="T15" fmla="*/ 38 h 38"/>
                <a:gd name="T16" fmla="*/ 55 w 92"/>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8">
                  <a:moveTo>
                    <a:pt x="1" y="15"/>
                  </a:moveTo>
                  <a:lnTo>
                    <a:pt x="61" y="16"/>
                  </a:lnTo>
                  <a:lnTo>
                    <a:pt x="61" y="21"/>
                  </a:lnTo>
                  <a:lnTo>
                    <a:pt x="0" y="20"/>
                  </a:lnTo>
                  <a:lnTo>
                    <a:pt x="1" y="15"/>
                  </a:lnTo>
                  <a:close/>
                  <a:moveTo>
                    <a:pt x="55" y="0"/>
                  </a:moveTo>
                  <a:lnTo>
                    <a:pt x="92" y="19"/>
                  </a:lnTo>
                  <a:lnTo>
                    <a:pt x="54" y="38"/>
                  </a:lnTo>
                  <a:lnTo>
                    <a:pt x="55"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6" name="Freeform 186"/>
            <p:cNvSpPr>
              <a:spLocks noEditPoints="1"/>
            </p:cNvSpPr>
            <p:nvPr/>
          </p:nvSpPr>
          <p:spPr bwMode="auto">
            <a:xfrm>
              <a:off x="6780213" y="2520951"/>
              <a:ext cx="144462" cy="60325"/>
            </a:xfrm>
            <a:custGeom>
              <a:avLst/>
              <a:gdLst>
                <a:gd name="T0" fmla="*/ 0 w 91"/>
                <a:gd name="T1" fmla="*/ 15 h 38"/>
                <a:gd name="T2" fmla="*/ 59 w 91"/>
                <a:gd name="T3" fmla="*/ 16 h 38"/>
                <a:gd name="T4" fmla="*/ 59 w 91"/>
                <a:gd name="T5" fmla="*/ 21 h 38"/>
                <a:gd name="T6" fmla="*/ 0 w 91"/>
                <a:gd name="T7" fmla="*/ 20 h 38"/>
                <a:gd name="T8" fmla="*/ 0 w 91"/>
                <a:gd name="T9" fmla="*/ 15 h 38"/>
                <a:gd name="T10" fmla="*/ 54 w 91"/>
                <a:gd name="T11" fmla="*/ 0 h 38"/>
                <a:gd name="T12" fmla="*/ 91 w 91"/>
                <a:gd name="T13" fmla="*/ 19 h 38"/>
                <a:gd name="T14" fmla="*/ 53 w 91"/>
                <a:gd name="T15" fmla="*/ 38 h 38"/>
                <a:gd name="T16" fmla="*/ 54 w 91"/>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8">
                  <a:moveTo>
                    <a:pt x="0" y="15"/>
                  </a:moveTo>
                  <a:lnTo>
                    <a:pt x="59" y="16"/>
                  </a:lnTo>
                  <a:lnTo>
                    <a:pt x="59" y="21"/>
                  </a:lnTo>
                  <a:lnTo>
                    <a:pt x="0" y="20"/>
                  </a:lnTo>
                  <a:lnTo>
                    <a:pt x="0" y="15"/>
                  </a:lnTo>
                  <a:close/>
                  <a:moveTo>
                    <a:pt x="54" y="0"/>
                  </a:moveTo>
                  <a:lnTo>
                    <a:pt x="91" y="19"/>
                  </a:lnTo>
                  <a:lnTo>
                    <a:pt x="53" y="38"/>
                  </a:lnTo>
                  <a:lnTo>
                    <a:pt x="54"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7" name="Freeform 187"/>
            <p:cNvSpPr>
              <a:spLocks noEditPoints="1"/>
            </p:cNvSpPr>
            <p:nvPr/>
          </p:nvSpPr>
          <p:spPr bwMode="auto">
            <a:xfrm>
              <a:off x="3240088" y="3509963"/>
              <a:ext cx="106362" cy="58738"/>
            </a:xfrm>
            <a:custGeom>
              <a:avLst/>
              <a:gdLst>
                <a:gd name="T0" fmla="*/ 0 w 67"/>
                <a:gd name="T1" fmla="*/ 16 h 37"/>
                <a:gd name="T2" fmla="*/ 36 w 67"/>
                <a:gd name="T3" fmla="*/ 16 h 37"/>
                <a:gd name="T4" fmla="*/ 36 w 67"/>
                <a:gd name="T5" fmla="*/ 21 h 37"/>
                <a:gd name="T6" fmla="*/ 0 w 67"/>
                <a:gd name="T7" fmla="*/ 20 h 37"/>
                <a:gd name="T8" fmla="*/ 0 w 67"/>
                <a:gd name="T9" fmla="*/ 16 h 37"/>
                <a:gd name="T10" fmla="*/ 30 w 67"/>
                <a:gd name="T11" fmla="*/ 0 h 37"/>
                <a:gd name="T12" fmla="*/ 67 w 67"/>
                <a:gd name="T13" fmla="*/ 19 h 37"/>
                <a:gd name="T14" fmla="*/ 29 w 67"/>
                <a:gd name="T15" fmla="*/ 37 h 37"/>
                <a:gd name="T16" fmla="*/ 30 w 67"/>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7">
                  <a:moveTo>
                    <a:pt x="0" y="16"/>
                  </a:moveTo>
                  <a:lnTo>
                    <a:pt x="36" y="16"/>
                  </a:lnTo>
                  <a:lnTo>
                    <a:pt x="36" y="21"/>
                  </a:lnTo>
                  <a:lnTo>
                    <a:pt x="0" y="20"/>
                  </a:lnTo>
                  <a:lnTo>
                    <a:pt x="0" y="16"/>
                  </a:lnTo>
                  <a:close/>
                  <a:moveTo>
                    <a:pt x="30" y="0"/>
                  </a:moveTo>
                  <a:lnTo>
                    <a:pt x="67" y="19"/>
                  </a:lnTo>
                  <a:lnTo>
                    <a:pt x="29" y="37"/>
                  </a:lnTo>
                  <a:lnTo>
                    <a:pt x="30"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8" name="Freeform 188"/>
            <p:cNvSpPr>
              <a:spLocks noEditPoints="1"/>
            </p:cNvSpPr>
            <p:nvPr/>
          </p:nvSpPr>
          <p:spPr bwMode="auto">
            <a:xfrm>
              <a:off x="4094163" y="3509963"/>
              <a:ext cx="127000" cy="58738"/>
            </a:xfrm>
            <a:custGeom>
              <a:avLst/>
              <a:gdLst>
                <a:gd name="T0" fmla="*/ 1 w 80"/>
                <a:gd name="T1" fmla="*/ 16 h 37"/>
                <a:gd name="T2" fmla="*/ 48 w 80"/>
                <a:gd name="T3" fmla="*/ 16 h 37"/>
                <a:gd name="T4" fmla="*/ 48 w 80"/>
                <a:gd name="T5" fmla="*/ 21 h 37"/>
                <a:gd name="T6" fmla="*/ 0 w 80"/>
                <a:gd name="T7" fmla="*/ 20 h 37"/>
                <a:gd name="T8" fmla="*/ 1 w 80"/>
                <a:gd name="T9" fmla="*/ 16 h 37"/>
                <a:gd name="T10" fmla="*/ 42 w 80"/>
                <a:gd name="T11" fmla="*/ 0 h 37"/>
                <a:gd name="T12" fmla="*/ 80 w 80"/>
                <a:gd name="T13" fmla="*/ 19 h 37"/>
                <a:gd name="T14" fmla="*/ 42 w 80"/>
                <a:gd name="T15" fmla="*/ 37 h 37"/>
                <a:gd name="T16" fmla="*/ 42 w 8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37">
                  <a:moveTo>
                    <a:pt x="1" y="16"/>
                  </a:moveTo>
                  <a:lnTo>
                    <a:pt x="48" y="16"/>
                  </a:lnTo>
                  <a:lnTo>
                    <a:pt x="48" y="21"/>
                  </a:lnTo>
                  <a:lnTo>
                    <a:pt x="0" y="20"/>
                  </a:lnTo>
                  <a:lnTo>
                    <a:pt x="1" y="16"/>
                  </a:lnTo>
                  <a:close/>
                  <a:moveTo>
                    <a:pt x="42" y="0"/>
                  </a:moveTo>
                  <a:lnTo>
                    <a:pt x="80" y="19"/>
                  </a:lnTo>
                  <a:lnTo>
                    <a:pt x="42" y="37"/>
                  </a:lnTo>
                  <a:lnTo>
                    <a:pt x="42"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9" name="Freeform 189"/>
            <p:cNvSpPr>
              <a:spLocks noEditPoints="1"/>
            </p:cNvSpPr>
            <p:nvPr/>
          </p:nvSpPr>
          <p:spPr bwMode="auto">
            <a:xfrm>
              <a:off x="4740275" y="3508376"/>
              <a:ext cx="346075" cy="60325"/>
            </a:xfrm>
            <a:custGeom>
              <a:avLst/>
              <a:gdLst>
                <a:gd name="T0" fmla="*/ 0 w 218"/>
                <a:gd name="T1" fmla="*/ 17 h 38"/>
                <a:gd name="T2" fmla="*/ 186 w 218"/>
                <a:gd name="T3" fmla="*/ 17 h 38"/>
                <a:gd name="T4" fmla="*/ 186 w 218"/>
                <a:gd name="T5" fmla="*/ 21 h 38"/>
                <a:gd name="T6" fmla="*/ 0 w 218"/>
                <a:gd name="T7" fmla="*/ 21 h 38"/>
                <a:gd name="T8" fmla="*/ 0 w 218"/>
                <a:gd name="T9" fmla="*/ 17 h 38"/>
                <a:gd name="T10" fmla="*/ 180 w 218"/>
                <a:gd name="T11" fmla="*/ 0 h 38"/>
                <a:gd name="T12" fmla="*/ 218 w 218"/>
                <a:gd name="T13" fmla="*/ 19 h 38"/>
                <a:gd name="T14" fmla="*/ 180 w 218"/>
                <a:gd name="T15" fmla="*/ 38 h 38"/>
                <a:gd name="T16" fmla="*/ 180 w 218"/>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
                  <a:moveTo>
                    <a:pt x="0" y="17"/>
                  </a:moveTo>
                  <a:lnTo>
                    <a:pt x="186" y="17"/>
                  </a:lnTo>
                  <a:lnTo>
                    <a:pt x="186" y="21"/>
                  </a:lnTo>
                  <a:lnTo>
                    <a:pt x="0" y="21"/>
                  </a:lnTo>
                  <a:lnTo>
                    <a:pt x="0" y="17"/>
                  </a:lnTo>
                  <a:close/>
                  <a:moveTo>
                    <a:pt x="180" y="0"/>
                  </a:moveTo>
                  <a:lnTo>
                    <a:pt x="218" y="19"/>
                  </a:lnTo>
                  <a:lnTo>
                    <a:pt x="180" y="38"/>
                  </a:lnTo>
                  <a:lnTo>
                    <a:pt x="180"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0" name="Freeform 190"/>
            <p:cNvSpPr>
              <a:spLocks noEditPoints="1"/>
            </p:cNvSpPr>
            <p:nvPr/>
          </p:nvSpPr>
          <p:spPr bwMode="auto">
            <a:xfrm>
              <a:off x="5692775" y="3508376"/>
              <a:ext cx="92075" cy="60325"/>
            </a:xfrm>
            <a:custGeom>
              <a:avLst/>
              <a:gdLst>
                <a:gd name="T0" fmla="*/ 0 w 58"/>
                <a:gd name="T1" fmla="*/ 17 h 38"/>
                <a:gd name="T2" fmla="*/ 27 w 58"/>
                <a:gd name="T3" fmla="*/ 17 h 38"/>
                <a:gd name="T4" fmla="*/ 27 w 58"/>
                <a:gd name="T5" fmla="*/ 21 h 38"/>
                <a:gd name="T6" fmla="*/ 0 w 58"/>
                <a:gd name="T7" fmla="*/ 21 h 38"/>
                <a:gd name="T8" fmla="*/ 0 w 58"/>
                <a:gd name="T9" fmla="*/ 17 h 38"/>
                <a:gd name="T10" fmla="*/ 20 w 58"/>
                <a:gd name="T11" fmla="*/ 0 h 38"/>
                <a:gd name="T12" fmla="*/ 58 w 58"/>
                <a:gd name="T13" fmla="*/ 19 h 38"/>
                <a:gd name="T14" fmla="*/ 20 w 58"/>
                <a:gd name="T15" fmla="*/ 38 h 38"/>
                <a:gd name="T16" fmla="*/ 20 w 58"/>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8">
                  <a:moveTo>
                    <a:pt x="0" y="17"/>
                  </a:moveTo>
                  <a:lnTo>
                    <a:pt x="27" y="17"/>
                  </a:lnTo>
                  <a:lnTo>
                    <a:pt x="27" y="21"/>
                  </a:lnTo>
                  <a:lnTo>
                    <a:pt x="0" y="21"/>
                  </a:lnTo>
                  <a:lnTo>
                    <a:pt x="0" y="17"/>
                  </a:lnTo>
                  <a:close/>
                  <a:moveTo>
                    <a:pt x="20" y="0"/>
                  </a:moveTo>
                  <a:lnTo>
                    <a:pt x="58" y="19"/>
                  </a:lnTo>
                  <a:lnTo>
                    <a:pt x="20" y="38"/>
                  </a:lnTo>
                  <a:lnTo>
                    <a:pt x="20"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1" name="Freeform 191"/>
            <p:cNvSpPr>
              <a:spLocks noEditPoints="1"/>
            </p:cNvSpPr>
            <p:nvPr/>
          </p:nvSpPr>
          <p:spPr bwMode="auto">
            <a:xfrm>
              <a:off x="7221538" y="3508376"/>
              <a:ext cx="60325" cy="82550"/>
            </a:xfrm>
            <a:custGeom>
              <a:avLst/>
              <a:gdLst>
                <a:gd name="T0" fmla="*/ 21 w 38"/>
                <a:gd name="T1" fmla="*/ 0 h 52"/>
                <a:gd name="T2" fmla="*/ 21 w 38"/>
                <a:gd name="T3" fmla="*/ 21 h 52"/>
                <a:gd name="T4" fmla="*/ 17 w 38"/>
                <a:gd name="T5" fmla="*/ 21 h 52"/>
                <a:gd name="T6" fmla="*/ 17 w 38"/>
                <a:gd name="T7" fmla="*/ 0 h 52"/>
                <a:gd name="T8" fmla="*/ 21 w 38"/>
                <a:gd name="T9" fmla="*/ 0 h 52"/>
                <a:gd name="T10" fmla="*/ 38 w 38"/>
                <a:gd name="T11" fmla="*/ 14 h 52"/>
                <a:gd name="T12" fmla="*/ 19 w 38"/>
                <a:gd name="T13" fmla="*/ 52 h 52"/>
                <a:gd name="T14" fmla="*/ 0 w 38"/>
                <a:gd name="T15" fmla="*/ 14 h 52"/>
                <a:gd name="T16" fmla="*/ 38 w 38"/>
                <a:gd name="T1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21" y="0"/>
                  </a:moveTo>
                  <a:lnTo>
                    <a:pt x="21" y="21"/>
                  </a:lnTo>
                  <a:lnTo>
                    <a:pt x="17" y="21"/>
                  </a:lnTo>
                  <a:lnTo>
                    <a:pt x="17" y="0"/>
                  </a:lnTo>
                  <a:lnTo>
                    <a:pt x="21" y="0"/>
                  </a:lnTo>
                  <a:close/>
                  <a:moveTo>
                    <a:pt x="38" y="14"/>
                  </a:moveTo>
                  <a:lnTo>
                    <a:pt x="19" y="52"/>
                  </a:lnTo>
                  <a:lnTo>
                    <a:pt x="0" y="14"/>
                  </a:lnTo>
                  <a:lnTo>
                    <a:pt x="38" y="14"/>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2" name="Freeform 192"/>
            <p:cNvSpPr>
              <a:spLocks noEditPoints="1"/>
            </p:cNvSpPr>
            <p:nvPr/>
          </p:nvSpPr>
          <p:spPr bwMode="auto">
            <a:xfrm>
              <a:off x="5310188" y="5324476"/>
              <a:ext cx="180975" cy="58738"/>
            </a:xfrm>
            <a:custGeom>
              <a:avLst/>
              <a:gdLst>
                <a:gd name="T0" fmla="*/ 0 w 114"/>
                <a:gd name="T1" fmla="*/ 16 h 37"/>
                <a:gd name="T2" fmla="*/ 82 w 114"/>
                <a:gd name="T3" fmla="*/ 16 h 37"/>
                <a:gd name="T4" fmla="*/ 82 w 114"/>
                <a:gd name="T5" fmla="*/ 21 h 37"/>
                <a:gd name="T6" fmla="*/ 0 w 114"/>
                <a:gd name="T7" fmla="*/ 20 h 37"/>
                <a:gd name="T8" fmla="*/ 0 w 114"/>
                <a:gd name="T9" fmla="*/ 16 h 37"/>
                <a:gd name="T10" fmla="*/ 76 w 114"/>
                <a:gd name="T11" fmla="*/ 0 h 37"/>
                <a:gd name="T12" fmla="*/ 114 w 114"/>
                <a:gd name="T13" fmla="*/ 19 h 37"/>
                <a:gd name="T14" fmla="*/ 76 w 114"/>
                <a:gd name="T15" fmla="*/ 37 h 37"/>
                <a:gd name="T16" fmla="*/ 76 w 114"/>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7">
                  <a:moveTo>
                    <a:pt x="0" y="16"/>
                  </a:moveTo>
                  <a:lnTo>
                    <a:pt x="82" y="16"/>
                  </a:lnTo>
                  <a:lnTo>
                    <a:pt x="82" y="21"/>
                  </a:lnTo>
                  <a:lnTo>
                    <a:pt x="0" y="20"/>
                  </a:lnTo>
                  <a:lnTo>
                    <a:pt x="0" y="16"/>
                  </a:lnTo>
                  <a:close/>
                  <a:moveTo>
                    <a:pt x="76" y="0"/>
                  </a:moveTo>
                  <a:lnTo>
                    <a:pt x="114" y="19"/>
                  </a:lnTo>
                  <a:lnTo>
                    <a:pt x="76" y="37"/>
                  </a:lnTo>
                  <a:lnTo>
                    <a:pt x="76"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3" name="Freeform 193"/>
            <p:cNvSpPr>
              <a:spLocks noEditPoints="1"/>
            </p:cNvSpPr>
            <p:nvPr/>
          </p:nvSpPr>
          <p:spPr bwMode="auto">
            <a:xfrm>
              <a:off x="6307138" y="3508376"/>
              <a:ext cx="92075" cy="60325"/>
            </a:xfrm>
            <a:custGeom>
              <a:avLst/>
              <a:gdLst>
                <a:gd name="T0" fmla="*/ 0 w 58"/>
                <a:gd name="T1" fmla="*/ 17 h 38"/>
                <a:gd name="T2" fmla="*/ 26 w 58"/>
                <a:gd name="T3" fmla="*/ 17 h 38"/>
                <a:gd name="T4" fmla="*/ 26 w 58"/>
                <a:gd name="T5" fmla="*/ 21 h 38"/>
                <a:gd name="T6" fmla="*/ 0 w 58"/>
                <a:gd name="T7" fmla="*/ 21 h 38"/>
                <a:gd name="T8" fmla="*/ 0 w 58"/>
                <a:gd name="T9" fmla="*/ 17 h 38"/>
                <a:gd name="T10" fmla="*/ 20 w 58"/>
                <a:gd name="T11" fmla="*/ 0 h 38"/>
                <a:gd name="T12" fmla="*/ 58 w 58"/>
                <a:gd name="T13" fmla="*/ 19 h 38"/>
                <a:gd name="T14" fmla="*/ 20 w 58"/>
                <a:gd name="T15" fmla="*/ 38 h 38"/>
                <a:gd name="T16" fmla="*/ 20 w 58"/>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8">
                  <a:moveTo>
                    <a:pt x="0" y="17"/>
                  </a:moveTo>
                  <a:lnTo>
                    <a:pt x="26" y="17"/>
                  </a:lnTo>
                  <a:lnTo>
                    <a:pt x="26" y="21"/>
                  </a:lnTo>
                  <a:lnTo>
                    <a:pt x="0" y="21"/>
                  </a:lnTo>
                  <a:lnTo>
                    <a:pt x="0" y="17"/>
                  </a:lnTo>
                  <a:close/>
                  <a:moveTo>
                    <a:pt x="20" y="0"/>
                  </a:moveTo>
                  <a:lnTo>
                    <a:pt x="58" y="19"/>
                  </a:lnTo>
                  <a:lnTo>
                    <a:pt x="20" y="38"/>
                  </a:lnTo>
                  <a:lnTo>
                    <a:pt x="20"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4" name="Freeform 194"/>
            <p:cNvSpPr>
              <a:spLocks noEditPoints="1"/>
            </p:cNvSpPr>
            <p:nvPr/>
          </p:nvSpPr>
          <p:spPr bwMode="auto">
            <a:xfrm>
              <a:off x="3278188" y="5322888"/>
              <a:ext cx="239712" cy="60325"/>
            </a:xfrm>
            <a:custGeom>
              <a:avLst/>
              <a:gdLst>
                <a:gd name="T0" fmla="*/ 0 w 151"/>
                <a:gd name="T1" fmla="*/ 17 h 38"/>
                <a:gd name="T2" fmla="*/ 119 w 151"/>
                <a:gd name="T3" fmla="*/ 17 h 38"/>
                <a:gd name="T4" fmla="*/ 119 w 151"/>
                <a:gd name="T5" fmla="*/ 22 h 38"/>
                <a:gd name="T6" fmla="*/ 0 w 151"/>
                <a:gd name="T7" fmla="*/ 22 h 38"/>
                <a:gd name="T8" fmla="*/ 0 w 151"/>
                <a:gd name="T9" fmla="*/ 17 h 38"/>
                <a:gd name="T10" fmla="*/ 113 w 151"/>
                <a:gd name="T11" fmla="*/ 0 h 38"/>
                <a:gd name="T12" fmla="*/ 151 w 151"/>
                <a:gd name="T13" fmla="*/ 19 h 38"/>
                <a:gd name="T14" fmla="*/ 113 w 151"/>
                <a:gd name="T15" fmla="*/ 38 h 38"/>
                <a:gd name="T16" fmla="*/ 113 w 151"/>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38">
                  <a:moveTo>
                    <a:pt x="0" y="17"/>
                  </a:moveTo>
                  <a:lnTo>
                    <a:pt x="119" y="17"/>
                  </a:lnTo>
                  <a:lnTo>
                    <a:pt x="119" y="22"/>
                  </a:lnTo>
                  <a:lnTo>
                    <a:pt x="0" y="22"/>
                  </a:lnTo>
                  <a:lnTo>
                    <a:pt x="0" y="17"/>
                  </a:lnTo>
                  <a:close/>
                  <a:moveTo>
                    <a:pt x="113" y="0"/>
                  </a:moveTo>
                  <a:lnTo>
                    <a:pt x="151" y="19"/>
                  </a:lnTo>
                  <a:lnTo>
                    <a:pt x="113" y="38"/>
                  </a:lnTo>
                  <a:lnTo>
                    <a:pt x="113"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5" name="Freeform 195"/>
            <p:cNvSpPr>
              <a:spLocks noEditPoints="1"/>
            </p:cNvSpPr>
            <p:nvPr/>
          </p:nvSpPr>
          <p:spPr bwMode="auto">
            <a:xfrm>
              <a:off x="6067425" y="5330826"/>
              <a:ext cx="138112" cy="60325"/>
            </a:xfrm>
            <a:custGeom>
              <a:avLst/>
              <a:gdLst>
                <a:gd name="T0" fmla="*/ 0 w 87"/>
                <a:gd name="T1" fmla="*/ 16 h 38"/>
                <a:gd name="T2" fmla="*/ 56 w 87"/>
                <a:gd name="T3" fmla="*/ 16 h 38"/>
                <a:gd name="T4" fmla="*/ 56 w 87"/>
                <a:gd name="T5" fmla="*/ 21 h 38"/>
                <a:gd name="T6" fmla="*/ 0 w 87"/>
                <a:gd name="T7" fmla="*/ 21 h 38"/>
                <a:gd name="T8" fmla="*/ 0 w 87"/>
                <a:gd name="T9" fmla="*/ 16 h 38"/>
                <a:gd name="T10" fmla="*/ 49 w 87"/>
                <a:gd name="T11" fmla="*/ 0 h 38"/>
                <a:gd name="T12" fmla="*/ 87 w 87"/>
                <a:gd name="T13" fmla="*/ 19 h 38"/>
                <a:gd name="T14" fmla="*/ 49 w 87"/>
                <a:gd name="T15" fmla="*/ 38 h 38"/>
                <a:gd name="T16" fmla="*/ 49 w 8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8">
                  <a:moveTo>
                    <a:pt x="0" y="16"/>
                  </a:moveTo>
                  <a:lnTo>
                    <a:pt x="56" y="16"/>
                  </a:lnTo>
                  <a:lnTo>
                    <a:pt x="56" y="21"/>
                  </a:lnTo>
                  <a:lnTo>
                    <a:pt x="0" y="21"/>
                  </a:lnTo>
                  <a:lnTo>
                    <a:pt x="0" y="16"/>
                  </a:lnTo>
                  <a:close/>
                  <a:moveTo>
                    <a:pt x="49" y="0"/>
                  </a:moveTo>
                  <a:lnTo>
                    <a:pt x="87" y="19"/>
                  </a:lnTo>
                  <a:lnTo>
                    <a:pt x="49" y="38"/>
                  </a:lnTo>
                  <a:lnTo>
                    <a:pt x="49"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6" name="Freeform 196"/>
            <p:cNvSpPr>
              <a:spLocks noEditPoints="1"/>
            </p:cNvSpPr>
            <p:nvPr/>
          </p:nvSpPr>
          <p:spPr bwMode="auto">
            <a:xfrm>
              <a:off x="6786563" y="5330826"/>
              <a:ext cx="139700" cy="60325"/>
            </a:xfrm>
            <a:custGeom>
              <a:avLst/>
              <a:gdLst>
                <a:gd name="T0" fmla="*/ 0 w 88"/>
                <a:gd name="T1" fmla="*/ 16 h 38"/>
                <a:gd name="T2" fmla="*/ 56 w 88"/>
                <a:gd name="T3" fmla="*/ 16 h 38"/>
                <a:gd name="T4" fmla="*/ 56 w 88"/>
                <a:gd name="T5" fmla="*/ 21 h 38"/>
                <a:gd name="T6" fmla="*/ 0 w 88"/>
                <a:gd name="T7" fmla="*/ 21 h 38"/>
                <a:gd name="T8" fmla="*/ 0 w 88"/>
                <a:gd name="T9" fmla="*/ 16 h 38"/>
                <a:gd name="T10" fmla="*/ 50 w 88"/>
                <a:gd name="T11" fmla="*/ 0 h 38"/>
                <a:gd name="T12" fmla="*/ 88 w 88"/>
                <a:gd name="T13" fmla="*/ 19 h 38"/>
                <a:gd name="T14" fmla="*/ 50 w 88"/>
                <a:gd name="T15" fmla="*/ 38 h 38"/>
                <a:gd name="T16" fmla="*/ 50 w 88"/>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8">
                  <a:moveTo>
                    <a:pt x="0" y="16"/>
                  </a:moveTo>
                  <a:lnTo>
                    <a:pt x="56" y="16"/>
                  </a:lnTo>
                  <a:lnTo>
                    <a:pt x="56" y="21"/>
                  </a:lnTo>
                  <a:lnTo>
                    <a:pt x="0" y="21"/>
                  </a:lnTo>
                  <a:lnTo>
                    <a:pt x="0" y="16"/>
                  </a:lnTo>
                  <a:close/>
                  <a:moveTo>
                    <a:pt x="50" y="0"/>
                  </a:moveTo>
                  <a:lnTo>
                    <a:pt x="88" y="19"/>
                  </a:lnTo>
                  <a:lnTo>
                    <a:pt x="50" y="38"/>
                  </a:lnTo>
                  <a:lnTo>
                    <a:pt x="50"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7" name="Freeform 197"/>
            <p:cNvSpPr>
              <a:spLocks noEditPoints="1"/>
            </p:cNvSpPr>
            <p:nvPr/>
          </p:nvSpPr>
          <p:spPr bwMode="auto">
            <a:xfrm>
              <a:off x="6915150" y="3095626"/>
              <a:ext cx="366712" cy="452438"/>
            </a:xfrm>
            <a:custGeom>
              <a:avLst/>
              <a:gdLst>
                <a:gd name="T0" fmla="*/ 0 w 783"/>
                <a:gd name="T1" fmla="*/ 947 h 963"/>
                <a:gd name="T2" fmla="*/ 99 w 783"/>
                <a:gd name="T3" fmla="*/ 947 h 963"/>
                <a:gd name="T4" fmla="*/ 91 w 783"/>
                <a:gd name="T5" fmla="*/ 955 h 963"/>
                <a:gd name="T6" fmla="*/ 91 w 783"/>
                <a:gd name="T7" fmla="*/ 8 h 963"/>
                <a:gd name="T8" fmla="*/ 99 w 783"/>
                <a:gd name="T9" fmla="*/ 0 h 963"/>
                <a:gd name="T10" fmla="*/ 719 w 783"/>
                <a:gd name="T11" fmla="*/ 0 h 963"/>
                <a:gd name="T12" fmla="*/ 727 w 783"/>
                <a:gd name="T13" fmla="*/ 8 h 963"/>
                <a:gd name="T14" fmla="*/ 727 w 783"/>
                <a:gd name="T15" fmla="*/ 54 h 963"/>
                <a:gd name="T16" fmla="*/ 711 w 783"/>
                <a:gd name="T17" fmla="*/ 54 h 963"/>
                <a:gd name="T18" fmla="*/ 711 w 783"/>
                <a:gd name="T19" fmla="*/ 8 h 963"/>
                <a:gd name="T20" fmla="*/ 719 w 783"/>
                <a:gd name="T21" fmla="*/ 16 h 963"/>
                <a:gd name="T22" fmla="*/ 99 w 783"/>
                <a:gd name="T23" fmla="*/ 16 h 963"/>
                <a:gd name="T24" fmla="*/ 107 w 783"/>
                <a:gd name="T25" fmla="*/ 8 h 963"/>
                <a:gd name="T26" fmla="*/ 107 w 783"/>
                <a:gd name="T27" fmla="*/ 955 h 963"/>
                <a:gd name="T28" fmla="*/ 99 w 783"/>
                <a:gd name="T29" fmla="*/ 963 h 963"/>
                <a:gd name="T30" fmla="*/ 0 w 783"/>
                <a:gd name="T31" fmla="*/ 963 h 963"/>
                <a:gd name="T32" fmla="*/ 0 w 783"/>
                <a:gd name="T33" fmla="*/ 947 h 963"/>
                <a:gd name="T34" fmla="*/ 783 w 783"/>
                <a:gd name="T35" fmla="*/ 32 h 963"/>
                <a:gd name="T36" fmla="*/ 719 w 783"/>
                <a:gd name="T37" fmla="*/ 160 h 963"/>
                <a:gd name="T38" fmla="*/ 655 w 783"/>
                <a:gd name="T39" fmla="*/ 32 h 963"/>
                <a:gd name="T40" fmla="*/ 783 w 783"/>
                <a:gd name="T41" fmla="*/ 3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3" h="963">
                  <a:moveTo>
                    <a:pt x="0" y="947"/>
                  </a:moveTo>
                  <a:lnTo>
                    <a:pt x="99" y="947"/>
                  </a:lnTo>
                  <a:lnTo>
                    <a:pt x="91" y="955"/>
                  </a:lnTo>
                  <a:lnTo>
                    <a:pt x="91" y="8"/>
                  </a:lnTo>
                  <a:cubicBezTo>
                    <a:pt x="91" y="4"/>
                    <a:pt x="94" y="0"/>
                    <a:pt x="99" y="0"/>
                  </a:cubicBezTo>
                  <a:lnTo>
                    <a:pt x="719" y="0"/>
                  </a:lnTo>
                  <a:cubicBezTo>
                    <a:pt x="724" y="0"/>
                    <a:pt x="727" y="4"/>
                    <a:pt x="727" y="8"/>
                  </a:cubicBezTo>
                  <a:lnTo>
                    <a:pt x="727" y="54"/>
                  </a:lnTo>
                  <a:lnTo>
                    <a:pt x="711" y="54"/>
                  </a:lnTo>
                  <a:lnTo>
                    <a:pt x="711" y="8"/>
                  </a:lnTo>
                  <a:lnTo>
                    <a:pt x="719" y="16"/>
                  </a:lnTo>
                  <a:lnTo>
                    <a:pt x="99" y="16"/>
                  </a:lnTo>
                  <a:lnTo>
                    <a:pt x="107" y="8"/>
                  </a:lnTo>
                  <a:lnTo>
                    <a:pt x="107" y="955"/>
                  </a:lnTo>
                  <a:cubicBezTo>
                    <a:pt x="107" y="960"/>
                    <a:pt x="103" y="963"/>
                    <a:pt x="99" y="963"/>
                  </a:cubicBezTo>
                  <a:lnTo>
                    <a:pt x="0" y="963"/>
                  </a:lnTo>
                  <a:lnTo>
                    <a:pt x="0" y="947"/>
                  </a:lnTo>
                  <a:close/>
                  <a:moveTo>
                    <a:pt x="783" y="32"/>
                  </a:moveTo>
                  <a:lnTo>
                    <a:pt x="719" y="160"/>
                  </a:lnTo>
                  <a:lnTo>
                    <a:pt x="655" y="32"/>
                  </a:lnTo>
                  <a:lnTo>
                    <a:pt x="783" y="32"/>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8" name="Freeform 198"/>
            <p:cNvSpPr>
              <a:spLocks noEditPoints="1"/>
            </p:cNvSpPr>
            <p:nvPr/>
          </p:nvSpPr>
          <p:spPr bwMode="auto">
            <a:xfrm>
              <a:off x="7499350" y="2635251"/>
              <a:ext cx="219075" cy="1130300"/>
            </a:xfrm>
            <a:custGeom>
              <a:avLst/>
              <a:gdLst>
                <a:gd name="T0" fmla="*/ 0 w 469"/>
                <a:gd name="T1" fmla="*/ 2398 h 2414"/>
                <a:gd name="T2" fmla="*/ 95 w 469"/>
                <a:gd name="T3" fmla="*/ 2398 h 2414"/>
                <a:gd name="T4" fmla="*/ 87 w 469"/>
                <a:gd name="T5" fmla="*/ 2406 h 2414"/>
                <a:gd name="T6" fmla="*/ 87 w 469"/>
                <a:gd name="T7" fmla="*/ 8 h 2414"/>
                <a:gd name="T8" fmla="*/ 95 w 469"/>
                <a:gd name="T9" fmla="*/ 0 h 2414"/>
                <a:gd name="T10" fmla="*/ 405 w 469"/>
                <a:gd name="T11" fmla="*/ 0 h 2414"/>
                <a:gd name="T12" fmla="*/ 413 w 469"/>
                <a:gd name="T13" fmla="*/ 8 h 2414"/>
                <a:gd name="T14" fmla="*/ 413 w 469"/>
                <a:gd name="T15" fmla="*/ 286 h 2414"/>
                <a:gd name="T16" fmla="*/ 397 w 469"/>
                <a:gd name="T17" fmla="*/ 286 h 2414"/>
                <a:gd name="T18" fmla="*/ 397 w 469"/>
                <a:gd name="T19" fmla="*/ 8 h 2414"/>
                <a:gd name="T20" fmla="*/ 405 w 469"/>
                <a:gd name="T21" fmla="*/ 16 h 2414"/>
                <a:gd name="T22" fmla="*/ 95 w 469"/>
                <a:gd name="T23" fmla="*/ 16 h 2414"/>
                <a:gd name="T24" fmla="*/ 103 w 469"/>
                <a:gd name="T25" fmla="*/ 8 h 2414"/>
                <a:gd name="T26" fmla="*/ 103 w 469"/>
                <a:gd name="T27" fmla="*/ 2406 h 2414"/>
                <a:gd name="T28" fmla="*/ 95 w 469"/>
                <a:gd name="T29" fmla="*/ 2414 h 2414"/>
                <a:gd name="T30" fmla="*/ 0 w 469"/>
                <a:gd name="T31" fmla="*/ 2414 h 2414"/>
                <a:gd name="T32" fmla="*/ 0 w 469"/>
                <a:gd name="T33" fmla="*/ 2398 h 2414"/>
                <a:gd name="T34" fmla="*/ 469 w 469"/>
                <a:gd name="T35" fmla="*/ 264 h 2414"/>
                <a:gd name="T36" fmla="*/ 405 w 469"/>
                <a:gd name="T37" fmla="*/ 392 h 2414"/>
                <a:gd name="T38" fmla="*/ 341 w 469"/>
                <a:gd name="T39" fmla="*/ 264 h 2414"/>
                <a:gd name="T40" fmla="*/ 469 w 469"/>
                <a:gd name="T41" fmla="*/ 264 h 2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9" h="2414">
                  <a:moveTo>
                    <a:pt x="0" y="2398"/>
                  </a:moveTo>
                  <a:lnTo>
                    <a:pt x="95" y="2398"/>
                  </a:lnTo>
                  <a:lnTo>
                    <a:pt x="87" y="2406"/>
                  </a:lnTo>
                  <a:lnTo>
                    <a:pt x="87" y="8"/>
                  </a:lnTo>
                  <a:cubicBezTo>
                    <a:pt x="87" y="4"/>
                    <a:pt x="91" y="0"/>
                    <a:pt x="95" y="0"/>
                  </a:cubicBezTo>
                  <a:lnTo>
                    <a:pt x="405" y="0"/>
                  </a:lnTo>
                  <a:cubicBezTo>
                    <a:pt x="409" y="0"/>
                    <a:pt x="413" y="4"/>
                    <a:pt x="413" y="8"/>
                  </a:cubicBezTo>
                  <a:lnTo>
                    <a:pt x="413" y="286"/>
                  </a:lnTo>
                  <a:lnTo>
                    <a:pt x="397" y="286"/>
                  </a:lnTo>
                  <a:lnTo>
                    <a:pt x="397" y="8"/>
                  </a:lnTo>
                  <a:lnTo>
                    <a:pt x="405" y="16"/>
                  </a:lnTo>
                  <a:lnTo>
                    <a:pt x="95" y="16"/>
                  </a:lnTo>
                  <a:lnTo>
                    <a:pt x="103" y="8"/>
                  </a:lnTo>
                  <a:lnTo>
                    <a:pt x="103" y="2406"/>
                  </a:lnTo>
                  <a:cubicBezTo>
                    <a:pt x="103" y="2410"/>
                    <a:pt x="100" y="2414"/>
                    <a:pt x="95" y="2414"/>
                  </a:cubicBezTo>
                  <a:lnTo>
                    <a:pt x="0" y="2414"/>
                  </a:lnTo>
                  <a:lnTo>
                    <a:pt x="0" y="2398"/>
                  </a:lnTo>
                  <a:close/>
                  <a:moveTo>
                    <a:pt x="469" y="264"/>
                  </a:moveTo>
                  <a:lnTo>
                    <a:pt x="405" y="392"/>
                  </a:lnTo>
                  <a:lnTo>
                    <a:pt x="341" y="264"/>
                  </a:lnTo>
                  <a:lnTo>
                    <a:pt x="469" y="264"/>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9" name="Rectangle 199"/>
            <p:cNvSpPr>
              <a:spLocks noChangeArrowheads="1"/>
            </p:cNvSpPr>
            <p:nvPr/>
          </p:nvSpPr>
          <p:spPr bwMode="auto">
            <a:xfrm>
              <a:off x="7659688" y="2862263"/>
              <a:ext cx="1206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50" name="Rectangle 200"/>
            <p:cNvSpPr>
              <a:spLocks noChangeArrowheads="1"/>
            </p:cNvSpPr>
            <p:nvPr/>
          </p:nvSpPr>
          <p:spPr bwMode="auto">
            <a:xfrm>
              <a:off x="7659688" y="2967038"/>
              <a:ext cx="1047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51" name="Rectangle 201"/>
            <p:cNvSpPr>
              <a:spLocks noChangeArrowheads="1"/>
            </p:cNvSpPr>
            <p:nvPr/>
          </p:nvSpPr>
          <p:spPr bwMode="auto">
            <a:xfrm>
              <a:off x="7659688" y="3071813"/>
              <a:ext cx="1270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O</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52" name="Rectangle 202"/>
            <p:cNvSpPr>
              <a:spLocks noChangeArrowheads="1"/>
            </p:cNvSpPr>
            <p:nvPr/>
          </p:nvSpPr>
          <p:spPr bwMode="auto">
            <a:xfrm>
              <a:off x="7659688" y="3184526"/>
              <a:ext cx="1127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53" name="Rectangle 203"/>
            <p:cNvSpPr>
              <a:spLocks noChangeArrowheads="1"/>
            </p:cNvSpPr>
            <p:nvPr/>
          </p:nvSpPr>
          <p:spPr bwMode="auto">
            <a:xfrm>
              <a:off x="7659688" y="3289301"/>
              <a:ext cx="11271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54" name="Freeform 204"/>
            <p:cNvSpPr>
              <a:spLocks noEditPoints="1"/>
            </p:cNvSpPr>
            <p:nvPr/>
          </p:nvSpPr>
          <p:spPr bwMode="auto">
            <a:xfrm>
              <a:off x="7675563" y="2376488"/>
              <a:ext cx="277812" cy="1243013"/>
            </a:xfrm>
            <a:custGeom>
              <a:avLst/>
              <a:gdLst>
                <a:gd name="T0" fmla="*/ 16 w 594"/>
                <a:gd name="T1" fmla="*/ 2262 h 2654"/>
                <a:gd name="T2" fmla="*/ 16 w 594"/>
                <a:gd name="T3" fmla="*/ 2646 h 2654"/>
                <a:gd name="T4" fmla="*/ 8 w 594"/>
                <a:gd name="T5" fmla="*/ 2638 h 2654"/>
                <a:gd name="T6" fmla="*/ 409 w 594"/>
                <a:gd name="T7" fmla="*/ 2638 h 2654"/>
                <a:gd name="T8" fmla="*/ 401 w 594"/>
                <a:gd name="T9" fmla="*/ 2646 h 2654"/>
                <a:gd name="T10" fmla="*/ 401 w 594"/>
                <a:gd name="T11" fmla="*/ 64 h 2654"/>
                <a:gd name="T12" fmla="*/ 409 w 594"/>
                <a:gd name="T13" fmla="*/ 56 h 2654"/>
                <a:gd name="T14" fmla="*/ 488 w 594"/>
                <a:gd name="T15" fmla="*/ 56 h 2654"/>
                <a:gd name="T16" fmla="*/ 488 w 594"/>
                <a:gd name="T17" fmla="*/ 72 h 2654"/>
                <a:gd name="T18" fmla="*/ 409 w 594"/>
                <a:gd name="T19" fmla="*/ 72 h 2654"/>
                <a:gd name="T20" fmla="*/ 417 w 594"/>
                <a:gd name="T21" fmla="*/ 64 h 2654"/>
                <a:gd name="T22" fmla="*/ 417 w 594"/>
                <a:gd name="T23" fmla="*/ 2646 h 2654"/>
                <a:gd name="T24" fmla="*/ 409 w 594"/>
                <a:gd name="T25" fmla="*/ 2654 h 2654"/>
                <a:gd name="T26" fmla="*/ 8 w 594"/>
                <a:gd name="T27" fmla="*/ 2654 h 2654"/>
                <a:gd name="T28" fmla="*/ 0 w 594"/>
                <a:gd name="T29" fmla="*/ 2646 h 2654"/>
                <a:gd name="T30" fmla="*/ 0 w 594"/>
                <a:gd name="T31" fmla="*/ 2262 h 2654"/>
                <a:gd name="T32" fmla="*/ 16 w 594"/>
                <a:gd name="T33" fmla="*/ 2262 h 2654"/>
                <a:gd name="T34" fmla="*/ 466 w 594"/>
                <a:gd name="T35" fmla="*/ 0 h 2654"/>
                <a:gd name="T36" fmla="*/ 594 w 594"/>
                <a:gd name="T37" fmla="*/ 64 h 2654"/>
                <a:gd name="T38" fmla="*/ 466 w 594"/>
                <a:gd name="T39" fmla="*/ 129 h 2654"/>
                <a:gd name="T40" fmla="*/ 466 w 594"/>
                <a:gd name="T41" fmla="*/ 0 h 2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4" h="2654">
                  <a:moveTo>
                    <a:pt x="16" y="2262"/>
                  </a:moveTo>
                  <a:lnTo>
                    <a:pt x="16" y="2646"/>
                  </a:lnTo>
                  <a:lnTo>
                    <a:pt x="8" y="2638"/>
                  </a:lnTo>
                  <a:lnTo>
                    <a:pt x="409" y="2638"/>
                  </a:lnTo>
                  <a:lnTo>
                    <a:pt x="401" y="2646"/>
                  </a:lnTo>
                  <a:lnTo>
                    <a:pt x="401" y="64"/>
                  </a:lnTo>
                  <a:cubicBezTo>
                    <a:pt x="401" y="60"/>
                    <a:pt x="404" y="56"/>
                    <a:pt x="409" y="56"/>
                  </a:cubicBezTo>
                  <a:lnTo>
                    <a:pt x="488" y="56"/>
                  </a:lnTo>
                  <a:lnTo>
                    <a:pt x="488" y="72"/>
                  </a:lnTo>
                  <a:lnTo>
                    <a:pt x="409" y="72"/>
                  </a:lnTo>
                  <a:lnTo>
                    <a:pt x="417" y="64"/>
                  </a:lnTo>
                  <a:lnTo>
                    <a:pt x="417" y="2646"/>
                  </a:lnTo>
                  <a:cubicBezTo>
                    <a:pt x="417" y="2651"/>
                    <a:pt x="413" y="2654"/>
                    <a:pt x="409" y="2654"/>
                  </a:cubicBezTo>
                  <a:lnTo>
                    <a:pt x="8" y="2654"/>
                  </a:lnTo>
                  <a:cubicBezTo>
                    <a:pt x="4" y="2654"/>
                    <a:pt x="0" y="2651"/>
                    <a:pt x="0" y="2646"/>
                  </a:cubicBezTo>
                  <a:lnTo>
                    <a:pt x="0" y="2262"/>
                  </a:lnTo>
                  <a:lnTo>
                    <a:pt x="16" y="2262"/>
                  </a:lnTo>
                  <a:close/>
                  <a:moveTo>
                    <a:pt x="466" y="0"/>
                  </a:moveTo>
                  <a:lnTo>
                    <a:pt x="594" y="64"/>
                  </a:lnTo>
                  <a:lnTo>
                    <a:pt x="466" y="129"/>
                  </a:lnTo>
                  <a:lnTo>
                    <a:pt x="466"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206"/>
            <p:cNvSpPr>
              <a:spLocks noEditPoints="1"/>
            </p:cNvSpPr>
            <p:nvPr/>
          </p:nvSpPr>
          <p:spPr bwMode="auto">
            <a:xfrm>
              <a:off x="8181975" y="2616201"/>
              <a:ext cx="60325" cy="96838"/>
            </a:xfrm>
            <a:custGeom>
              <a:avLst/>
              <a:gdLst>
                <a:gd name="T0" fmla="*/ 22 w 38"/>
                <a:gd name="T1" fmla="*/ 0 h 61"/>
                <a:gd name="T2" fmla="*/ 22 w 38"/>
                <a:gd name="T3" fmla="*/ 30 h 61"/>
                <a:gd name="T4" fmla="*/ 17 w 38"/>
                <a:gd name="T5" fmla="*/ 30 h 61"/>
                <a:gd name="T6" fmla="*/ 17 w 38"/>
                <a:gd name="T7" fmla="*/ 0 h 61"/>
                <a:gd name="T8" fmla="*/ 22 w 38"/>
                <a:gd name="T9" fmla="*/ 0 h 61"/>
                <a:gd name="T10" fmla="*/ 38 w 38"/>
                <a:gd name="T11" fmla="*/ 24 h 61"/>
                <a:gd name="T12" fmla="*/ 19 w 38"/>
                <a:gd name="T13" fmla="*/ 61 h 61"/>
                <a:gd name="T14" fmla="*/ 0 w 38"/>
                <a:gd name="T15" fmla="*/ 24 h 61"/>
                <a:gd name="T16" fmla="*/ 38 w 38"/>
                <a:gd name="T17"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2" y="0"/>
                  </a:moveTo>
                  <a:lnTo>
                    <a:pt x="22" y="30"/>
                  </a:lnTo>
                  <a:lnTo>
                    <a:pt x="17" y="30"/>
                  </a:lnTo>
                  <a:lnTo>
                    <a:pt x="17" y="0"/>
                  </a:lnTo>
                  <a:lnTo>
                    <a:pt x="22" y="0"/>
                  </a:lnTo>
                  <a:close/>
                  <a:moveTo>
                    <a:pt x="38" y="24"/>
                  </a:moveTo>
                  <a:lnTo>
                    <a:pt x="19" y="61"/>
                  </a:lnTo>
                  <a:lnTo>
                    <a:pt x="0" y="24"/>
                  </a:lnTo>
                  <a:lnTo>
                    <a:pt x="38" y="24"/>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07"/>
            <p:cNvSpPr>
              <a:spLocks noEditPoints="1"/>
            </p:cNvSpPr>
            <p:nvPr/>
          </p:nvSpPr>
          <p:spPr bwMode="auto">
            <a:xfrm>
              <a:off x="8181975" y="3141663"/>
              <a:ext cx="60325" cy="95250"/>
            </a:xfrm>
            <a:custGeom>
              <a:avLst/>
              <a:gdLst>
                <a:gd name="T0" fmla="*/ 22 w 38"/>
                <a:gd name="T1" fmla="*/ 0 h 60"/>
                <a:gd name="T2" fmla="*/ 22 w 38"/>
                <a:gd name="T3" fmla="*/ 28 h 60"/>
                <a:gd name="T4" fmla="*/ 17 w 38"/>
                <a:gd name="T5" fmla="*/ 28 h 60"/>
                <a:gd name="T6" fmla="*/ 17 w 38"/>
                <a:gd name="T7" fmla="*/ 0 h 60"/>
                <a:gd name="T8" fmla="*/ 22 w 38"/>
                <a:gd name="T9" fmla="*/ 0 h 60"/>
                <a:gd name="T10" fmla="*/ 38 w 38"/>
                <a:gd name="T11" fmla="*/ 22 h 60"/>
                <a:gd name="T12" fmla="*/ 19 w 38"/>
                <a:gd name="T13" fmla="*/ 60 h 60"/>
                <a:gd name="T14" fmla="*/ 0 w 38"/>
                <a:gd name="T15" fmla="*/ 21 h 60"/>
                <a:gd name="T16" fmla="*/ 38 w 38"/>
                <a:gd name="T17"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0">
                  <a:moveTo>
                    <a:pt x="22" y="0"/>
                  </a:moveTo>
                  <a:lnTo>
                    <a:pt x="22" y="28"/>
                  </a:lnTo>
                  <a:lnTo>
                    <a:pt x="17" y="28"/>
                  </a:lnTo>
                  <a:lnTo>
                    <a:pt x="17" y="0"/>
                  </a:lnTo>
                  <a:lnTo>
                    <a:pt x="22" y="0"/>
                  </a:lnTo>
                  <a:close/>
                  <a:moveTo>
                    <a:pt x="38" y="22"/>
                  </a:moveTo>
                  <a:lnTo>
                    <a:pt x="19" y="60"/>
                  </a:lnTo>
                  <a:lnTo>
                    <a:pt x="0" y="21"/>
                  </a:lnTo>
                  <a:lnTo>
                    <a:pt x="38" y="22"/>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08"/>
            <p:cNvSpPr>
              <a:spLocks noEditPoints="1"/>
            </p:cNvSpPr>
            <p:nvPr/>
          </p:nvSpPr>
          <p:spPr bwMode="auto">
            <a:xfrm>
              <a:off x="8186738" y="3665538"/>
              <a:ext cx="58737" cy="95250"/>
            </a:xfrm>
            <a:custGeom>
              <a:avLst/>
              <a:gdLst>
                <a:gd name="T0" fmla="*/ 18 w 37"/>
                <a:gd name="T1" fmla="*/ 0 h 60"/>
                <a:gd name="T2" fmla="*/ 22 w 37"/>
                <a:gd name="T3" fmla="*/ 29 h 60"/>
                <a:gd name="T4" fmla="*/ 17 w 37"/>
                <a:gd name="T5" fmla="*/ 29 h 60"/>
                <a:gd name="T6" fmla="*/ 14 w 37"/>
                <a:gd name="T7" fmla="*/ 0 h 60"/>
                <a:gd name="T8" fmla="*/ 18 w 37"/>
                <a:gd name="T9" fmla="*/ 0 h 60"/>
                <a:gd name="T10" fmla="*/ 37 w 37"/>
                <a:gd name="T11" fmla="*/ 20 h 60"/>
                <a:gd name="T12" fmla="*/ 23 w 37"/>
                <a:gd name="T13" fmla="*/ 60 h 60"/>
                <a:gd name="T14" fmla="*/ 0 w 37"/>
                <a:gd name="T15" fmla="*/ 25 h 60"/>
                <a:gd name="T16" fmla="*/ 37 w 37"/>
                <a:gd name="T1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0">
                  <a:moveTo>
                    <a:pt x="18" y="0"/>
                  </a:moveTo>
                  <a:lnTo>
                    <a:pt x="22" y="29"/>
                  </a:lnTo>
                  <a:lnTo>
                    <a:pt x="17" y="29"/>
                  </a:lnTo>
                  <a:lnTo>
                    <a:pt x="14" y="0"/>
                  </a:lnTo>
                  <a:lnTo>
                    <a:pt x="18" y="0"/>
                  </a:lnTo>
                  <a:close/>
                  <a:moveTo>
                    <a:pt x="37" y="20"/>
                  </a:moveTo>
                  <a:lnTo>
                    <a:pt x="23" y="60"/>
                  </a:lnTo>
                  <a:lnTo>
                    <a:pt x="0" y="25"/>
                  </a:lnTo>
                  <a:lnTo>
                    <a:pt x="37" y="2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09"/>
            <p:cNvSpPr>
              <a:spLocks noEditPoints="1"/>
            </p:cNvSpPr>
            <p:nvPr/>
          </p:nvSpPr>
          <p:spPr bwMode="auto">
            <a:xfrm>
              <a:off x="8482013" y="2817813"/>
              <a:ext cx="225425" cy="1158875"/>
            </a:xfrm>
            <a:custGeom>
              <a:avLst/>
              <a:gdLst>
                <a:gd name="T0" fmla="*/ 0 w 483"/>
                <a:gd name="T1" fmla="*/ 2456 h 2472"/>
                <a:gd name="T2" fmla="*/ 242 w 483"/>
                <a:gd name="T3" fmla="*/ 2456 h 2472"/>
                <a:gd name="T4" fmla="*/ 234 w 483"/>
                <a:gd name="T5" fmla="*/ 2464 h 2472"/>
                <a:gd name="T6" fmla="*/ 234 w 483"/>
                <a:gd name="T7" fmla="*/ 64 h 2472"/>
                <a:gd name="T8" fmla="*/ 242 w 483"/>
                <a:gd name="T9" fmla="*/ 56 h 2472"/>
                <a:gd name="T10" fmla="*/ 377 w 483"/>
                <a:gd name="T11" fmla="*/ 56 h 2472"/>
                <a:gd name="T12" fmla="*/ 377 w 483"/>
                <a:gd name="T13" fmla="*/ 72 h 2472"/>
                <a:gd name="T14" fmla="*/ 242 w 483"/>
                <a:gd name="T15" fmla="*/ 72 h 2472"/>
                <a:gd name="T16" fmla="*/ 250 w 483"/>
                <a:gd name="T17" fmla="*/ 64 h 2472"/>
                <a:gd name="T18" fmla="*/ 250 w 483"/>
                <a:gd name="T19" fmla="*/ 2464 h 2472"/>
                <a:gd name="T20" fmla="*/ 242 w 483"/>
                <a:gd name="T21" fmla="*/ 2472 h 2472"/>
                <a:gd name="T22" fmla="*/ 0 w 483"/>
                <a:gd name="T23" fmla="*/ 2472 h 2472"/>
                <a:gd name="T24" fmla="*/ 0 w 483"/>
                <a:gd name="T25" fmla="*/ 2456 h 2472"/>
                <a:gd name="T26" fmla="*/ 355 w 483"/>
                <a:gd name="T27" fmla="*/ 0 h 2472"/>
                <a:gd name="T28" fmla="*/ 483 w 483"/>
                <a:gd name="T29" fmla="*/ 64 h 2472"/>
                <a:gd name="T30" fmla="*/ 355 w 483"/>
                <a:gd name="T31" fmla="*/ 129 h 2472"/>
                <a:gd name="T32" fmla="*/ 355 w 483"/>
                <a:gd name="T33" fmla="*/ 0 h 2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3" h="2472">
                  <a:moveTo>
                    <a:pt x="0" y="2456"/>
                  </a:moveTo>
                  <a:lnTo>
                    <a:pt x="242" y="2456"/>
                  </a:lnTo>
                  <a:lnTo>
                    <a:pt x="234" y="2464"/>
                  </a:lnTo>
                  <a:lnTo>
                    <a:pt x="234" y="64"/>
                  </a:lnTo>
                  <a:cubicBezTo>
                    <a:pt x="234" y="60"/>
                    <a:pt x="237" y="56"/>
                    <a:pt x="242" y="56"/>
                  </a:cubicBezTo>
                  <a:lnTo>
                    <a:pt x="377" y="56"/>
                  </a:lnTo>
                  <a:lnTo>
                    <a:pt x="377" y="72"/>
                  </a:lnTo>
                  <a:lnTo>
                    <a:pt x="242" y="72"/>
                  </a:lnTo>
                  <a:lnTo>
                    <a:pt x="250" y="64"/>
                  </a:lnTo>
                  <a:lnTo>
                    <a:pt x="250" y="2464"/>
                  </a:lnTo>
                  <a:cubicBezTo>
                    <a:pt x="250" y="2469"/>
                    <a:pt x="246" y="2472"/>
                    <a:pt x="242" y="2472"/>
                  </a:cubicBezTo>
                  <a:lnTo>
                    <a:pt x="0" y="2472"/>
                  </a:lnTo>
                  <a:lnTo>
                    <a:pt x="0" y="2456"/>
                  </a:lnTo>
                  <a:close/>
                  <a:moveTo>
                    <a:pt x="355" y="0"/>
                  </a:moveTo>
                  <a:lnTo>
                    <a:pt x="483" y="64"/>
                  </a:lnTo>
                  <a:lnTo>
                    <a:pt x="355" y="129"/>
                  </a:lnTo>
                  <a:lnTo>
                    <a:pt x="355"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10"/>
            <p:cNvSpPr>
              <a:spLocks noEditPoints="1"/>
            </p:cNvSpPr>
            <p:nvPr/>
          </p:nvSpPr>
          <p:spPr bwMode="auto">
            <a:xfrm>
              <a:off x="8482013" y="3605213"/>
              <a:ext cx="225425" cy="366713"/>
            </a:xfrm>
            <a:custGeom>
              <a:avLst/>
              <a:gdLst>
                <a:gd name="T0" fmla="*/ 0 w 483"/>
                <a:gd name="T1" fmla="*/ 766 h 782"/>
                <a:gd name="T2" fmla="*/ 242 w 483"/>
                <a:gd name="T3" fmla="*/ 766 h 782"/>
                <a:gd name="T4" fmla="*/ 234 w 483"/>
                <a:gd name="T5" fmla="*/ 774 h 782"/>
                <a:gd name="T6" fmla="*/ 234 w 483"/>
                <a:gd name="T7" fmla="*/ 64 h 782"/>
                <a:gd name="T8" fmla="*/ 242 w 483"/>
                <a:gd name="T9" fmla="*/ 56 h 782"/>
                <a:gd name="T10" fmla="*/ 377 w 483"/>
                <a:gd name="T11" fmla="*/ 56 h 782"/>
                <a:gd name="T12" fmla="*/ 377 w 483"/>
                <a:gd name="T13" fmla="*/ 72 h 782"/>
                <a:gd name="T14" fmla="*/ 242 w 483"/>
                <a:gd name="T15" fmla="*/ 72 h 782"/>
                <a:gd name="T16" fmla="*/ 250 w 483"/>
                <a:gd name="T17" fmla="*/ 64 h 782"/>
                <a:gd name="T18" fmla="*/ 250 w 483"/>
                <a:gd name="T19" fmla="*/ 774 h 782"/>
                <a:gd name="T20" fmla="*/ 242 w 483"/>
                <a:gd name="T21" fmla="*/ 782 h 782"/>
                <a:gd name="T22" fmla="*/ 0 w 483"/>
                <a:gd name="T23" fmla="*/ 782 h 782"/>
                <a:gd name="T24" fmla="*/ 0 w 483"/>
                <a:gd name="T25" fmla="*/ 766 h 782"/>
                <a:gd name="T26" fmla="*/ 355 w 483"/>
                <a:gd name="T27" fmla="*/ 0 h 782"/>
                <a:gd name="T28" fmla="*/ 483 w 483"/>
                <a:gd name="T29" fmla="*/ 64 h 782"/>
                <a:gd name="T30" fmla="*/ 355 w 483"/>
                <a:gd name="T31" fmla="*/ 129 h 782"/>
                <a:gd name="T32" fmla="*/ 355 w 483"/>
                <a:gd name="T33"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3" h="782">
                  <a:moveTo>
                    <a:pt x="0" y="766"/>
                  </a:moveTo>
                  <a:lnTo>
                    <a:pt x="242" y="766"/>
                  </a:lnTo>
                  <a:lnTo>
                    <a:pt x="234" y="774"/>
                  </a:lnTo>
                  <a:lnTo>
                    <a:pt x="234" y="64"/>
                  </a:lnTo>
                  <a:cubicBezTo>
                    <a:pt x="234" y="60"/>
                    <a:pt x="237" y="56"/>
                    <a:pt x="242" y="56"/>
                  </a:cubicBezTo>
                  <a:lnTo>
                    <a:pt x="377" y="56"/>
                  </a:lnTo>
                  <a:lnTo>
                    <a:pt x="377" y="72"/>
                  </a:lnTo>
                  <a:lnTo>
                    <a:pt x="242" y="72"/>
                  </a:lnTo>
                  <a:lnTo>
                    <a:pt x="250" y="64"/>
                  </a:lnTo>
                  <a:lnTo>
                    <a:pt x="250" y="774"/>
                  </a:lnTo>
                  <a:cubicBezTo>
                    <a:pt x="250" y="778"/>
                    <a:pt x="246" y="782"/>
                    <a:pt x="242" y="782"/>
                  </a:cubicBezTo>
                  <a:lnTo>
                    <a:pt x="0" y="782"/>
                  </a:lnTo>
                  <a:lnTo>
                    <a:pt x="0" y="766"/>
                  </a:lnTo>
                  <a:close/>
                  <a:moveTo>
                    <a:pt x="355" y="0"/>
                  </a:moveTo>
                  <a:lnTo>
                    <a:pt x="483" y="64"/>
                  </a:lnTo>
                  <a:lnTo>
                    <a:pt x="355" y="129"/>
                  </a:lnTo>
                  <a:lnTo>
                    <a:pt x="355" y="0"/>
                  </a:lnTo>
                  <a:close/>
                </a:path>
              </a:pathLst>
            </a:custGeom>
            <a:solidFill>
              <a:schemeClr val="tx2"/>
            </a:solidFill>
            <a:ln w="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71873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1779412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747681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(1/8)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ts val="600"/>
                </a:spcBef>
                <a:buClr>
                  <a:srgbClr val="000066"/>
                </a:buClr>
              </a:pPr>
              <a:r>
                <a:rPr lang="en-US" sz="900" b="1" dirty="0" smtClean="0">
                  <a:solidFill>
                    <a:schemeClr val="bg1"/>
                  </a:solidFill>
                </a:rPr>
                <a:t>Assure control over the project, the target company as well as all relevant stakeholders</a:t>
              </a:r>
              <a:endParaRPr lang="en-US" sz="900" b="1" dirty="0">
                <a:solidFill>
                  <a:schemeClr val="bg1"/>
                </a:solidFill>
              </a:endParaRPr>
            </a:p>
          </p:txBody>
        </p:sp>
      </p:grpSp>
      <p:sp>
        <p:nvSpPr>
          <p:cNvPr id="26" name="Text Placeholder 5"/>
          <p:cNvSpPr>
            <a:spLocks noGrp="1"/>
          </p:cNvSpPr>
          <p:nvPr>
            <p:ph type="body" sz="quarter" idx="11"/>
          </p:nvPr>
        </p:nvSpPr>
        <p:spPr>
          <a:xfrm>
            <a:off x="488950" y="2153260"/>
            <a:ext cx="17355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smtClean="0"/>
              <a:t>Necessity for taking the entire control over the operations of the target company by closing (buy side) or preparation of the smooth handover of control in case of a sale  (sell side) or JV</a:t>
            </a:r>
            <a:endParaRPr lang="en-US" dirty="0"/>
          </a:p>
        </p:txBody>
      </p:sp>
      <p:sp>
        <p:nvSpPr>
          <p:cNvPr id="28" name="Rechteck 18"/>
          <p:cNvSpPr/>
          <p:nvPr/>
        </p:nvSpPr>
        <p:spPr>
          <a:xfrm>
            <a:off x="2453054" y="1875810"/>
            <a:ext cx="6963997"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75308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212179"/>
            <a:ext cx="175308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501662"/>
            <a:ext cx="1735504" cy="1493422"/>
          </a:xfrm>
          <a:ln w="6350">
            <a:noFill/>
          </a:ln>
        </p:spPr>
        <p:txBody>
          <a:bodyPr vert="horz" lIns="0" tIns="0" rIns="0" bIns="0" rtlCol="0" anchor="t" anchorCtr="0">
            <a:noAutofit/>
          </a:bodyPr>
          <a:lstStyle/>
          <a:p>
            <a:pPr lvl="2">
              <a:spcAft>
                <a:spcPts val="500"/>
              </a:spcAft>
            </a:pPr>
            <a:r>
              <a:rPr lang="en-US" dirty="0"/>
              <a:t>The approach is </a:t>
            </a:r>
            <a:r>
              <a:rPr lang="en-US" dirty="0" smtClean="0"/>
              <a:t>standardized</a:t>
            </a:r>
            <a:endParaRPr lang="en-US" dirty="0"/>
          </a:p>
          <a:p>
            <a:pPr lvl="2">
              <a:spcAft>
                <a:spcPts val="500"/>
              </a:spcAft>
            </a:pPr>
            <a:r>
              <a:rPr lang="en-US" dirty="0"/>
              <a:t>There are tools and templates available for structuring the output</a:t>
            </a:r>
          </a:p>
          <a:p>
            <a:pPr lvl="2">
              <a:spcAft>
                <a:spcPts val="500"/>
              </a:spcAft>
            </a:pPr>
            <a:r>
              <a:rPr lang="en-US" dirty="0"/>
              <a:t>Content is adapted to the specific customer</a:t>
            </a:r>
          </a:p>
        </p:txBody>
      </p:sp>
      <p:sp>
        <p:nvSpPr>
          <p:cNvPr id="12" name="Text Placeholder 5"/>
          <p:cNvSpPr>
            <a:spLocks noGrp="1"/>
          </p:cNvSpPr>
          <p:nvPr>
            <p:ph type="body" sz="quarter" idx="11"/>
          </p:nvPr>
        </p:nvSpPr>
        <p:spPr>
          <a:xfrm>
            <a:off x="2453055" y="2153260"/>
            <a:ext cx="6963996" cy="3868128"/>
          </a:xfrm>
          <a:ln w="6350">
            <a:noFill/>
          </a:ln>
        </p:spPr>
        <p:txBody>
          <a:bodyPr vert="horz" lIns="0" tIns="0" rIns="0" bIns="0" rtlCol="0" anchor="t" anchorCtr="0">
            <a:noAutofit/>
          </a:bodyPr>
          <a:lstStyle/>
          <a:p>
            <a:pPr>
              <a:spcAft>
                <a:spcPts val="300"/>
              </a:spcAft>
            </a:pPr>
            <a:r>
              <a:rPr lang="en-US" sz="900" dirty="0" smtClean="0"/>
              <a:t>Definition</a:t>
            </a:r>
          </a:p>
          <a:p>
            <a:pPr lvl="2">
              <a:spcAft>
                <a:spcPts val="300"/>
              </a:spcAft>
            </a:pPr>
            <a:r>
              <a:rPr lang="en-US" dirty="0" smtClean="0"/>
              <a:t>Take Control assures the holistic control over all the relevant aspects of the transaction and therefore assures a smooth handling of the transformation</a:t>
            </a:r>
          </a:p>
          <a:p>
            <a:pPr>
              <a:spcAft>
                <a:spcPts val="300"/>
              </a:spcAft>
            </a:pPr>
            <a:r>
              <a:rPr lang="en-US" sz="900" dirty="0" smtClean="0"/>
              <a:t>Methodology</a:t>
            </a:r>
          </a:p>
          <a:p>
            <a:pPr lvl="2">
              <a:spcAft>
                <a:spcPts val="300"/>
              </a:spcAft>
            </a:pPr>
            <a:r>
              <a:rPr lang="en-US" dirty="0" smtClean="0"/>
              <a:t>Take Control is a collection of documents for the structured overview and provides clear instructions for relevant subjects that are necessary to assure a smooth transformation (pre and post-closing)</a:t>
            </a:r>
          </a:p>
          <a:p>
            <a:pPr lvl="2">
              <a:spcAft>
                <a:spcPts val="300"/>
              </a:spcAft>
            </a:pPr>
            <a:r>
              <a:rPr lang="en-US" dirty="0" smtClean="0"/>
              <a:t>For purposes of a rough outline a distinction is made between three relevant areas of control: </a:t>
            </a:r>
          </a:p>
          <a:p>
            <a:pPr lvl="3">
              <a:spcAft>
                <a:spcPts val="300"/>
              </a:spcAft>
            </a:pPr>
            <a:r>
              <a:rPr lang="en-US" dirty="0" smtClean="0"/>
              <a:t>Control over the operational business during every phase of the transformation</a:t>
            </a:r>
          </a:p>
          <a:p>
            <a:pPr lvl="3">
              <a:spcAft>
                <a:spcPts val="300"/>
              </a:spcAft>
            </a:pPr>
            <a:r>
              <a:rPr lang="en-US" dirty="0" smtClean="0"/>
              <a:t>Control over the transformation project</a:t>
            </a:r>
          </a:p>
          <a:p>
            <a:pPr lvl="3">
              <a:spcAft>
                <a:spcPts val="300"/>
              </a:spcAft>
            </a:pPr>
            <a:r>
              <a:rPr lang="en-US" dirty="0" smtClean="0"/>
              <a:t>Control over stakeholder risks</a:t>
            </a:r>
          </a:p>
          <a:p>
            <a:pPr>
              <a:spcAft>
                <a:spcPts val="300"/>
              </a:spcAft>
            </a:pPr>
            <a:r>
              <a:rPr lang="en-US" sz="900" dirty="0" smtClean="0"/>
              <a:t>Tools and templates</a:t>
            </a:r>
          </a:p>
        </p:txBody>
      </p:sp>
      <p:sp>
        <p:nvSpPr>
          <p:cNvPr id="36" name="Rectangle 17"/>
          <p:cNvSpPr/>
          <p:nvPr/>
        </p:nvSpPr>
        <p:spPr>
          <a:xfrm>
            <a:off x="2978770" y="4107914"/>
            <a:ext cx="1908000" cy="1080000"/>
          </a:xfrm>
          <a:prstGeom prst="rect">
            <a:avLst/>
          </a:prstGeom>
          <a:blipFill dpi="0" rotWithShape="1">
            <a:blip r:embed="rId3" cstate="print">
              <a:grayscl/>
            </a:blip>
            <a:srcRect/>
            <a:stretch>
              <a:fillRect l="1000" t="10000" r="1000" b="10000"/>
            </a:stretch>
          </a:blipFill>
          <a:ln w="12700">
            <a:solidFill>
              <a:srgbClr val="D9D9D9"/>
            </a:solidFill>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22"/>
          <p:cNvSpPr txBox="1"/>
          <p:nvPr/>
        </p:nvSpPr>
        <p:spPr>
          <a:xfrm>
            <a:off x="4953393" y="4107914"/>
            <a:ext cx="589905" cy="246221"/>
          </a:xfrm>
          <a:prstGeom prst="rect">
            <a:avLst/>
          </a:prstGeom>
          <a:noFill/>
        </p:spPr>
        <p:txBody>
          <a:bodyPr wrap="none" lIns="0" tIns="0" rIns="0" bIns="0" rtlCol="0">
            <a:spAutoFit/>
          </a:bodyPr>
          <a:lstStyle/>
          <a:p>
            <a:r>
              <a:rPr lang="en-US" sz="800" dirty="0" smtClean="0">
                <a:latin typeface="Arial"/>
              </a:rPr>
              <a:t>Clean Team </a:t>
            </a:r>
          </a:p>
          <a:p>
            <a:r>
              <a:rPr lang="en-US" sz="800" dirty="0" smtClean="0">
                <a:latin typeface="Arial"/>
              </a:rPr>
              <a:t>Set Up</a:t>
            </a:r>
          </a:p>
        </p:txBody>
      </p:sp>
      <p:sp>
        <p:nvSpPr>
          <p:cNvPr id="38" name="TextBox 23"/>
          <p:cNvSpPr txBox="1"/>
          <p:nvPr/>
        </p:nvSpPr>
        <p:spPr>
          <a:xfrm>
            <a:off x="5230068" y="4584042"/>
            <a:ext cx="795089" cy="123111"/>
          </a:xfrm>
          <a:prstGeom prst="rect">
            <a:avLst/>
          </a:prstGeom>
          <a:noFill/>
        </p:spPr>
        <p:txBody>
          <a:bodyPr wrap="none" lIns="0" tIns="0" rIns="0" bIns="0" rtlCol="0">
            <a:spAutoFit/>
          </a:bodyPr>
          <a:lstStyle/>
          <a:p>
            <a:r>
              <a:rPr lang="en-US" sz="800" dirty="0" smtClean="0">
                <a:solidFill>
                  <a:srgbClr val="00338D"/>
                </a:solidFill>
                <a:latin typeface="Arial"/>
              </a:rPr>
              <a:t>Day-1-Readiness</a:t>
            </a:r>
          </a:p>
        </p:txBody>
      </p:sp>
      <p:sp>
        <p:nvSpPr>
          <p:cNvPr id="39" name="TextBox 24"/>
          <p:cNvSpPr txBox="1"/>
          <p:nvPr/>
        </p:nvSpPr>
        <p:spPr>
          <a:xfrm>
            <a:off x="8175760" y="4107914"/>
            <a:ext cx="285335" cy="123111"/>
          </a:xfrm>
          <a:prstGeom prst="rect">
            <a:avLst/>
          </a:prstGeom>
          <a:noFill/>
        </p:spPr>
        <p:txBody>
          <a:bodyPr wrap="none" lIns="0" tIns="0" rIns="0" bIns="0" rtlCol="0">
            <a:spAutoFit/>
          </a:bodyPr>
          <a:lstStyle/>
          <a:p>
            <a:r>
              <a:rPr lang="en-US" sz="800" dirty="0" smtClean="0">
                <a:latin typeface="Arial"/>
              </a:rPr>
              <a:t>RPDA</a:t>
            </a:r>
          </a:p>
        </p:txBody>
      </p:sp>
      <p:sp>
        <p:nvSpPr>
          <p:cNvPr id="40" name="TextBox 25"/>
          <p:cNvSpPr txBox="1"/>
          <p:nvPr/>
        </p:nvSpPr>
        <p:spPr>
          <a:xfrm>
            <a:off x="8399123" y="4584042"/>
            <a:ext cx="681277" cy="123111"/>
          </a:xfrm>
          <a:prstGeom prst="rect">
            <a:avLst/>
          </a:prstGeom>
          <a:noFill/>
        </p:spPr>
        <p:txBody>
          <a:bodyPr wrap="none" lIns="0" tIns="0" rIns="0" bIns="0" rtlCol="0">
            <a:spAutoFit/>
          </a:bodyPr>
          <a:lstStyle/>
          <a:p>
            <a:r>
              <a:rPr lang="en-US" sz="800" dirty="0" smtClean="0">
                <a:solidFill>
                  <a:srgbClr val="00338D"/>
                </a:solidFill>
                <a:latin typeface="Arial"/>
              </a:rPr>
              <a:t>100 days-Plan</a:t>
            </a:r>
          </a:p>
        </p:txBody>
      </p:sp>
      <p:pic>
        <p:nvPicPr>
          <p:cNvPr id="42" name="Picture 7"/>
          <p:cNvPicPr>
            <a:picLocks noChangeAspect="1" noChangeArrowheads="1"/>
          </p:cNvPicPr>
          <p:nvPr/>
        </p:nvPicPr>
        <p:blipFill>
          <a:blip r:embed="rId4" cstate="print">
            <a:grayscl/>
          </a:blip>
          <a:srcRect t="3590"/>
          <a:stretch>
            <a:fillRect/>
          </a:stretch>
        </p:blipFill>
        <p:spPr bwMode="auto">
          <a:xfrm>
            <a:off x="6166172" y="4107914"/>
            <a:ext cx="1947162" cy="1080000"/>
          </a:xfrm>
          <a:prstGeom prst="rect">
            <a:avLst/>
          </a:prstGeom>
          <a:blipFill>
            <a:blip r:embed="rId5" cstate="print">
              <a:grayscl/>
            </a:blip>
            <a:stretch>
              <a:fillRect l="1000" t="1000" r="1000" b="1000"/>
            </a:stretch>
          </a:blipFill>
          <a:ln w="12700">
            <a:solidFill>
              <a:srgbClr val="D9D9D9"/>
            </a:solidFill>
            <a:miter lim="800000"/>
            <a:headEnd/>
            <a:tailEnd/>
          </a:ln>
          <a:effectLst/>
        </p:spPr>
      </p:pic>
      <p:pic>
        <p:nvPicPr>
          <p:cNvPr id="23" name="Grafik 22"/>
          <p:cNvPicPr>
            <a:picLocks/>
          </p:cNvPicPr>
          <p:nvPr/>
        </p:nvPicPr>
        <p:blipFill>
          <a:blip r:embed="rId6"/>
          <a:stretch>
            <a:fillRect/>
          </a:stretch>
        </p:blipFill>
        <p:spPr>
          <a:xfrm>
            <a:off x="3219558" y="4402555"/>
            <a:ext cx="1940003" cy="1278147"/>
          </a:xfrm>
          <a:prstGeom prst="rect">
            <a:avLst/>
          </a:prstGeom>
        </p:spPr>
      </p:pic>
      <p:pic>
        <p:nvPicPr>
          <p:cNvPr id="24" name="Grafik 23"/>
          <p:cNvPicPr>
            <a:picLocks/>
          </p:cNvPicPr>
          <p:nvPr/>
        </p:nvPicPr>
        <p:blipFill>
          <a:blip r:embed="rId7"/>
          <a:stretch>
            <a:fillRect/>
          </a:stretch>
        </p:blipFill>
        <p:spPr>
          <a:xfrm>
            <a:off x="6438962" y="4437753"/>
            <a:ext cx="1940003" cy="1278147"/>
          </a:xfrm>
          <a:prstGeom prst="rect">
            <a:avLst/>
          </a:prstGeom>
        </p:spPr>
      </p:pic>
      <p:sp>
        <p:nvSpPr>
          <p:cNvPr id="21" name="Textfeld 20"/>
          <p:cNvSpPr txBox="1"/>
          <p:nvPr/>
        </p:nvSpPr>
        <p:spPr>
          <a:xfrm>
            <a:off x="501080" y="6026506"/>
            <a:ext cx="2085507" cy="107722"/>
          </a:xfrm>
          <a:prstGeom prst="rect">
            <a:avLst/>
          </a:prstGeom>
          <a:noFill/>
        </p:spPr>
        <p:txBody>
          <a:bodyPr wrap="none" lIns="0" tIns="0" rIns="0" bIns="0" rtlCol="0">
            <a:spAutoFit/>
          </a:bodyPr>
          <a:lstStyle/>
          <a:p>
            <a:r>
              <a:rPr lang="en-US" sz="700" dirty="0" smtClean="0">
                <a:latin typeface="Arial" pitchFamily="34" charset="0"/>
                <a:cs typeface="Arial" pitchFamily="34" charset="0"/>
              </a:rPr>
              <a:t>RPDA = Reserved Powers &amp; Delegated Authorities</a:t>
            </a: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(2/8)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299068677"/>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Many risks for the normal operations result from the interdependencies of the individual work streams/functions. During the preparation for day-1 it is therefore necessary to coordinate the individual work streams to identify relevant risks and to determine the necessary measures in good time.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day-1 readiness plan must be prepared some weeks prior to the closing. The implementation of the specific day-1 critical measures must be initiated in good time prior to the closing and are completed by closing or shortly thereafter.</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the closing there is frequently great insecurity on the part of employees as well as customers and suppliers. The retention of the most important employees, customers and suppliers by means of specific retention programs and clear communication strategies is therefore a high priority in the day-1 readiness and the 100-day plan.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number of critical measures prior to closing as well as in the implementation of the transaction are not completed on time or properly done due to the fact that necessary resources and capacities, especially of project members that continue to be involved in the operations are underestimated. A realistic estimation of the resources and capacities required is therefore extremely important in delivering the day-1 readiness as well as the 100-day plan. Bottlenecks identified are to be reported to the PMO or escalated early enough.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Corporate governance, compliance and RPDA regulations of acquiring global companies that are not adapted, frequently place excessive  “organizational demands“ on the target and heavily impact daily operations and consequently the result of the transaction.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1891370"/>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2758246"/>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6" name="Gruppieren 35"/>
          <p:cNvGrpSpPr/>
          <p:nvPr/>
        </p:nvGrpSpPr>
        <p:grpSpPr>
          <a:xfrm>
            <a:off x="606968" y="3625122"/>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414" y="4491998"/>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9751" y="5358872"/>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5635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smtClean="0"/>
              <a:t>Take Control</a:t>
            </a:r>
            <a:endParaRPr lang="en-US" noProof="0" dirty="0"/>
          </a:p>
        </p:txBody>
      </p:sp>
      <p:sp>
        <p:nvSpPr>
          <p:cNvPr id="4" name="Titel 3"/>
          <p:cNvSpPr>
            <a:spLocks noGrp="1"/>
          </p:cNvSpPr>
          <p:nvPr>
            <p:ph type="title"/>
          </p:nvPr>
        </p:nvSpPr>
        <p:spPr/>
        <p:txBody>
          <a:bodyPr/>
          <a:lstStyle/>
          <a:p>
            <a:r>
              <a:rPr lang="en-US" noProof="0" dirty="0" smtClean="0"/>
              <a:t>Overview (3/8)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3453363145"/>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1647581"/>
                <a:gridCol w="6702669"/>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1440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How can a clear control over and smooth handling of the operations be assured?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List of the critical measures so as to attain immediate control over the target (buy-side) or JV as of day-1 (day-1 readiness)	</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List of critical subjects that must be addressed by closing or immediately thereafter so as to avoid disruptions of operations (day-1 readiness)</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Clear organization and definition of operating responsibilities (RPDA - reserved powers and delegated authorities)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11-15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440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How can a clear control over the entire transformation project be achieved? </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Assessment of the complexity of the transformation/ transaction</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Establishment of a comprehensive and implementable action plan with clear milestones (100-day plan)</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List, control and monitor of process risks and progress (see also Project Management Support work module)</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Clear organization and definition of process responsibilities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16-17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440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How can control over possible stakeholder risks be achieved?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Definition of the most important stakeholders (customers, employees, suppliers, etc.) (see also People, Culture &amp; Communication Workbook)</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possible risks per stakeholder group and definitions of possible measure to address them</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Stipulation of information guidelines for individual stakeholder groups and analysis of sensitive data, especially pre-closing (clean team)</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18-19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(4/8) – Placement in the overall transaction process</a:t>
            </a:r>
            <a:endParaRPr lang="en-US" dirty="0"/>
          </a:p>
        </p:txBody>
      </p:sp>
      <p:sp>
        <p:nvSpPr>
          <p:cNvPr id="39" name="Text Box 8"/>
          <p:cNvSpPr txBox="1">
            <a:spLocks noChangeArrowheads="1"/>
          </p:cNvSpPr>
          <p:nvPr>
            <p:custDataLst>
              <p:tags r:id="rId1"/>
            </p:custDataLst>
          </p:nvPr>
        </p:nvSpPr>
        <p:spPr bwMode="auto">
          <a:xfrm>
            <a:off x="488950" y="6046658"/>
            <a:ext cx="5351238"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solidFill>
                  <a:srgbClr val="000000"/>
                </a:solidFill>
                <a:cs typeface="Arial" pitchFamily="34" charset="0"/>
              </a:rPr>
              <a:t>Note:	(a)  The time between signing and closing may be between 0 (same day) and several months</a:t>
            </a:r>
          </a:p>
        </p:txBody>
      </p:sp>
      <p:sp>
        <p:nvSpPr>
          <p:cNvPr id="25" name="Rectangle 18"/>
          <p:cNvSpPr>
            <a:spLocks noChangeArrowheads="1"/>
          </p:cNvSpPr>
          <p:nvPr/>
        </p:nvSpPr>
        <p:spPr bwMode="auto">
          <a:xfrm rot="16200000">
            <a:off x="326139" y="2528619"/>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Vision and </a:t>
            </a:r>
          </a:p>
          <a:p>
            <a:pPr algn="ctr">
              <a:defRPr/>
            </a:pPr>
            <a:r>
              <a:rPr lang="en-US" sz="900" b="1" dirty="0" smtClean="0">
                <a:solidFill>
                  <a:srgbClr val="FFFFFF"/>
                </a:solidFill>
              </a:rPr>
              <a:t>approach</a:t>
            </a:r>
            <a:endParaRPr lang="en-US" sz="900" b="1" dirty="0">
              <a:solidFill>
                <a:srgbClr val="FFFFFF"/>
              </a:solidFill>
            </a:endParaRPr>
          </a:p>
        </p:txBody>
      </p:sp>
      <p:sp>
        <p:nvSpPr>
          <p:cNvPr id="27" name="Rectangle 24"/>
          <p:cNvSpPr>
            <a:spLocks noChangeArrowheads="1"/>
          </p:cNvSpPr>
          <p:nvPr/>
        </p:nvSpPr>
        <p:spPr bwMode="auto">
          <a:xfrm rot="16200000">
            <a:off x="326139" y="4922985"/>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People and</a:t>
            </a:r>
            <a:br>
              <a:rPr lang="en-US" sz="900" b="1" dirty="0" smtClean="0">
                <a:solidFill>
                  <a:srgbClr val="FFFFFF"/>
                </a:solidFill>
              </a:rPr>
            </a:br>
            <a:r>
              <a:rPr lang="en-US" sz="900" b="1" dirty="0" smtClean="0">
                <a:solidFill>
                  <a:srgbClr val="FFFFFF"/>
                </a:solidFill>
              </a:rPr>
              <a:t>culture</a:t>
            </a:r>
            <a:endParaRPr lang="en-US" sz="900" b="1" dirty="0">
              <a:solidFill>
                <a:srgbClr val="FFFFFF"/>
              </a:solidFill>
            </a:endParaRPr>
          </a:p>
        </p:txBody>
      </p:sp>
      <p:sp>
        <p:nvSpPr>
          <p:cNvPr id="30" name="Rectangle 20"/>
          <p:cNvSpPr>
            <a:spLocks noChangeArrowheads="1"/>
          </p:cNvSpPr>
          <p:nvPr/>
        </p:nvSpPr>
        <p:spPr bwMode="auto">
          <a:xfrm rot="16200000">
            <a:off x="326139" y="3326740"/>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Value</a:t>
            </a:r>
            <a:endParaRPr lang="en-US" sz="900" b="1" dirty="0">
              <a:solidFill>
                <a:srgbClr val="FFFFFF"/>
              </a:solidFill>
            </a:endParaRPr>
          </a:p>
        </p:txBody>
      </p:sp>
      <p:sp>
        <p:nvSpPr>
          <p:cNvPr id="33" name="Rectangle 19"/>
          <p:cNvSpPr>
            <a:spLocks noChangeArrowheads="1"/>
          </p:cNvSpPr>
          <p:nvPr/>
        </p:nvSpPr>
        <p:spPr bwMode="auto">
          <a:xfrm rot="16200000">
            <a:off x="326139" y="4124862"/>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Control</a:t>
            </a:r>
            <a:endParaRPr lang="en-US" sz="900" b="1" dirty="0">
              <a:solidFill>
                <a:srgbClr val="FFFFFF"/>
              </a:solidFill>
            </a:endParaRPr>
          </a:p>
        </p:txBody>
      </p:sp>
      <p:sp>
        <p:nvSpPr>
          <p:cNvPr id="34" name="Rectangle 24"/>
          <p:cNvSpPr>
            <a:spLocks noChangeArrowheads="1"/>
          </p:cNvSpPr>
          <p:nvPr/>
        </p:nvSpPr>
        <p:spPr bwMode="auto">
          <a:xfrm rot="16200000">
            <a:off x="409318" y="5598051"/>
            <a:ext cx="506386" cy="340285"/>
          </a:xfrm>
          <a:prstGeom prst="rect">
            <a:avLst/>
          </a:prstGeom>
          <a:solidFill>
            <a:schemeClr val="accent4"/>
          </a:solidFill>
          <a:ln w="6350">
            <a:solidFill>
              <a:schemeClr val="accent4"/>
            </a:solidFill>
            <a:miter lim="800000"/>
            <a:headEnd/>
            <a:tailEnd/>
          </a:ln>
        </p:spPr>
        <p:txBody>
          <a:bodyPr wrap="none" lIns="63500" tIns="0" rIns="64800" bIns="0" anchor="ctr"/>
          <a:lstStyle/>
          <a:p>
            <a:pPr algn="ctr">
              <a:defRPr/>
            </a:pPr>
            <a:r>
              <a:rPr lang="en-US" sz="900" b="1" dirty="0" smtClean="0">
                <a:solidFill>
                  <a:srgbClr val="FFFFFF"/>
                </a:solidFill>
              </a:rPr>
              <a:t>PMO</a:t>
            </a:r>
            <a:endParaRPr lang="en-US" sz="900" b="1" dirty="0">
              <a:solidFill>
                <a:srgbClr val="FFFFFF"/>
              </a:solidFill>
            </a:endParaRPr>
          </a:p>
        </p:txBody>
      </p:sp>
      <p:sp>
        <p:nvSpPr>
          <p:cNvPr id="35" name="Rectangle 15"/>
          <p:cNvSpPr>
            <a:spLocks noChangeArrowheads="1"/>
          </p:cNvSpPr>
          <p:nvPr/>
        </p:nvSpPr>
        <p:spPr bwMode="blackWhite">
          <a:xfrm>
            <a:off x="896014"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Confirm and document the strategic intent, value drivers, initial view on the target operating model and high level target structure </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r>
              <a:rPr lang="en-US" sz="900" b="1" dirty="0" smtClean="0">
                <a:cs typeface="Arial" pitchFamily="34" charset="0"/>
              </a:rPr>
              <a:t>Documentation and approval:</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Deal rationale</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Depth of integration</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Risks and measures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Organization blueprint and high level TOM</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High level synergy assessment</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Stakeholder mapping and approved communication elements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Timeline for the integration</a:t>
            </a:r>
          </a:p>
          <a:p>
            <a:pPr marL="114300" lvl="2" indent="-114300">
              <a:spcBef>
                <a:spcPts val="200"/>
              </a:spcBef>
              <a:spcAft>
                <a:spcPts val="200"/>
              </a:spcAft>
              <a:buClr>
                <a:srgbClr val="97989A"/>
              </a:buClr>
              <a:buSzPct val="100000"/>
              <a:defRPr/>
            </a:pPr>
            <a:endParaRPr lang="en-US" sz="800" dirty="0" smtClean="0">
              <a:solidFill>
                <a:srgbClr val="000000"/>
              </a:solidFill>
              <a:cs typeface="Arial" pitchFamily="34" charset="0"/>
            </a:endParaRPr>
          </a:p>
          <a:p>
            <a:pPr marL="114300" lvl="2" indent="-114300">
              <a:spcBef>
                <a:spcPts val="200"/>
              </a:spcBef>
              <a:spcAft>
                <a:spcPts val="200"/>
              </a:spcAft>
              <a:buClr>
                <a:srgbClr val="97989A"/>
              </a:buClr>
              <a:buSzPct val="100000"/>
              <a:defRPr/>
            </a:pPr>
            <a:endParaRPr lang="en-US" sz="800" b="1" dirty="0" smtClean="0">
              <a:solidFill>
                <a:srgbClr val="000000"/>
              </a:solidFill>
              <a:cs typeface="Arial" pitchFamily="34" charset="0"/>
            </a:endParaRPr>
          </a:p>
          <a:p>
            <a:pPr marL="114300" lvl="2"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cs typeface="Arial" pitchFamily="34" charset="0"/>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p:txBody>
      </p:sp>
      <p:sp>
        <p:nvSpPr>
          <p:cNvPr id="36" name="Rectangle 15"/>
          <p:cNvSpPr>
            <a:spLocks noChangeArrowheads="1"/>
          </p:cNvSpPr>
          <p:nvPr/>
        </p:nvSpPr>
        <p:spPr bwMode="blackWhite">
          <a:xfrm>
            <a:off x="3005022"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Guarantee “day-1 readiness“ for control over the process, the integration goals and the daily business as of closing; target operating model and synergy case</a:t>
            </a:r>
            <a:br>
              <a:rPr lang="en-US" sz="900" dirty="0" smtClean="0">
                <a:solidFill>
                  <a:srgbClr val="00338D"/>
                </a:solidFill>
                <a:cs typeface="Arial" pitchFamily="34" charset="0"/>
              </a:rPr>
            </a:br>
            <a:endParaRPr lang="en-US" sz="6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Documentation and approval:</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cs typeface="Arial" pitchFamily="34" charset="0"/>
              </a:rPr>
              <a:t>Day 1 communication &amp; event</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“Take control“ as of day of closing</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As-is, interim and target operating model</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Change management, culture and retention plan</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Synergy case</a:t>
            </a:r>
            <a:endParaRPr lang="en-US" sz="900" dirty="0">
              <a:solidFill>
                <a:srgbClr val="000000"/>
              </a:solidFill>
              <a:cs typeface="Arial" pitchFamily="34" charset="0"/>
            </a:endParaRPr>
          </a:p>
        </p:txBody>
      </p:sp>
      <p:sp>
        <p:nvSpPr>
          <p:cNvPr id="37" name="Rectangle 15"/>
          <p:cNvSpPr>
            <a:spLocks noChangeArrowheads="1"/>
          </p:cNvSpPr>
          <p:nvPr/>
        </p:nvSpPr>
        <p:spPr bwMode="blackWhite">
          <a:xfrm>
            <a:off x="5114030"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Establish newly created structures while minimizing the disruption to the normal business, deliver Quick Wins and integrate fast and effectively</a:t>
            </a:r>
            <a:br>
              <a:rPr lang="en-US" sz="900" dirty="0" smtClean="0">
                <a:solidFill>
                  <a:srgbClr val="00338D"/>
                </a:solidFill>
                <a:cs typeface="Arial" pitchFamily="34" charset="0"/>
              </a:rPr>
            </a:br>
            <a:r>
              <a:rPr lang="en-US" sz="900" b="1" dirty="0" smtClean="0">
                <a:cs typeface="Arial" pitchFamily="34" charset="0"/>
              </a:rPr>
              <a:t/>
            </a:r>
            <a:br>
              <a:rPr lang="en-US" sz="900" b="1" dirty="0" smtClean="0">
                <a:cs typeface="Arial" pitchFamily="34" charset="0"/>
              </a:rPr>
            </a:br>
            <a:r>
              <a:rPr lang="en-US" sz="900" b="1" dirty="0" smtClean="0">
                <a:cs typeface="Arial" pitchFamily="34" charset="0"/>
              </a:rPr>
              <a:t/>
            </a:r>
            <a:br>
              <a:rPr lang="en-US" sz="900" b="1" dirty="0" smtClean="0">
                <a:cs typeface="Arial" pitchFamily="34" charset="0"/>
              </a:rPr>
            </a:br>
            <a:r>
              <a:rPr lang="en-US" sz="900" b="1" dirty="0" smtClean="0">
                <a:cs typeface="Arial" pitchFamily="34" charset="0"/>
              </a:rPr>
              <a:t>Implementation:</a:t>
            </a:r>
            <a:endParaRPr lang="en-US" sz="900" dirty="0" smtClean="0">
              <a:solidFill>
                <a:srgbClr val="00338D"/>
              </a:solidFill>
              <a:cs typeface="Arial" pitchFamily="34" charset="0"/>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Realized quick wins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Adjusted financial business plan (bottom-up)</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Robust benefit &amp; synergy tracking including corresponding project structure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Initial validation/Detailing TOM</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Ongoing communication &amp; merger of cultures </a:t>
            </a: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p:txBody>
      </p:sp>
      <p:sp>
        <p:nvSpPr>
          <p:cNvPr id="38" name="Rectangle 15"/>
          <p:cNvSpPr>
            <a:spLocks noChangeArrowheads="1"/>
          </p:cNvSpPr>
          <p:nvPr/>
        </p:nvSpPr>
        <p:spPr bwMode="blackWhite">
          <a:xfrm>
            <a:off x="7223037"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Successfully complete Integration and identify further areas for operational improvement</a:t>
            </a:r>
          </a:p>
          <a:p>
            <a:pPr>
              <a:spcBef>
                <a:spcPts val="200"/>
              </a:spcBef>
              <a:spcAft>
                <a:spcPts val="200"/>
              </a:spcAft>
              <a:buClr>
                <a:srgbClr val="97989A"/>
              </a:buClr>
              <a:buSzPct val="100000"/>
              <a:defRPr/>
            </a:pPr>
            <a:r>
              <a:rPr lang="en-US" sz="900" dirty="0" smtClean="0">
                <a:solidFill>
                  <a:srgbClr val="000000"/>
                </a:solidFill>
              </a:rPr>
              <a:t/>
            </a:r>
            <a:br>
              <a:rPr lang="en-US" sz="900" dirty="0" smtClean="0">
                <a:solidFill>
                  <a:srgbClr val="000000"/>
                </a:solidFill>
              </a:rPr>
            </a:br>
            <a:r>
              <a:rPr lang="en-US" sz="900" dirty="0" smtClean="0">
                <a:solidFill>
                  <a:srgbClr val="000000"/>
                </a:solidFill>
              </a:rPr>
              <a:t/>
            </a:r>
            <a:br>
              <a:rPr lang="en-US" sz="900" dirty="0" smtClean="0">
                <a:solidFill>
                  <a:srgbClr val="000000"/>
                </a:solidFill>
              </a:rPr>
            </a:br>
            <a:endParaRPr lang="en-US" sz="900" dirty="0" smtClean="0">
              <a:solidFill>
                <a:srgbClr val="000000"/>
              </a:solidFill>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Realized synergies/value from the deal</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Completed required integration projects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Identification of value levers and implementation of on-going optimization measures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Captured learnings from integration for further deals within the internal team </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Perform “second wave of integration“ if necessary</a:t>
            </a:r>
          </a:p>
          <a:p>
            <a:pPr marL="114300" indent="-114300">
              <a:spcBef>
                <a:spcPts val="200"/>
              </a:spcBef>
              <a:spcAft>
                <a:spcPts val="200"/>
              </a:spcAft>
              <a:buClr>
                <a:srgbClr val="97989A"/>
              </a:buClr>
              <a:buSzPct val="100000"/>
              <a:defRPr/>
            </a:pPr>
            <a:endParaRPr lang="en-US" sz="900" dirty="0" smtClean="0">
              <a:solidFill>
                <a:srgbClr val="000000"/>
              </a:solidFill>
            </a:endParaRPr>
          </a:p>
        </p:txBody>
      </p:sp>
      <p:cxnSp>
        <p:nvCxnSpPr>
          <p:cNvPr id="40" name="Straight Connector 61"/>
          <p:cNvCxnSpPr>
            <a:cxnSpLocks/>
          </p:cNvCxnSpPr>
          <p:nvPr/>
        </p:nvCxnSpPr>
        <p:spPr>
          <a:xfrm>
            <a:off x="928451" y="1548616"/>
            <a:ext cx="2052000" cy="0"/>
          </a:xfrm>
          <a:prstGeom prst="line">
            <a:avLst/>
          </a:prstGeom>
          <a:noFill/>
          <a:ln w="6350">
            <a:solidFill>
              <a:schemeClr val="tx2"/>
            </a:solidFill>
            <a:round/>
            <a:headEnd type="oval" w="sm" len="sm"/>
            <a:tailEnd type="oval" w="sm" len="sm"/>
          </a:ln>
        </p:spPr>
      </p:cxnSp>
      <p:sp>
        <p:nvSpPr>
          <p:cNvPr id="41" name="Text Box 5"/>
          <p:cNvSpPr txBox="1">
            <a:spLocks noChangeArrowheads="1"/>
          </p:cNvSpPr>
          <p:nvPr/>
        </p:nvSpPr>
        <p:spPr bwMode="auto">
          <a:xfrm>
            <a:off x="1717726" y="1484287"/>
            <a:ext cx="50974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Aft>
                <a:spcPct val="0"/>
              </a:spcAft>
              <a:defRPr/>
            </a:pPr>
            <a:r>
              <a:rPr lang="en-US" sz="800" b="1" dirty="0" smtClean="0">
                <a:solidFill>
                  <a:srgbClr val="00338D"/>
                </a:solidFill>
              </a:rPr>
              <a:t>4 weeks</a:t>
            </a:r>
            <a:endParaRPr lang="en-US" sz="800" dirty="0">
              <a:solidFill>
                <a:srgbClr val="00338D"/>
              </a:solidFill>
            </a:endParaRPr>
          </a:p>
        </p:txBody>
      </p:sp>
      <p:cxnSp>
        <p:nvCxnSpPr>
          <p:cNvPr id="42" name="Straight Connector 63"/>
          <p:cNvCxnSpPr>
            <a:cxnSpLocks/>
          </p:cNvCxnSpPr>
          <p:nvPr/>
        </p:nvCxnSpPr>
        <p:spPr>
          <a:xfrm>
            <a:off x="3060506" y="1548616"/>
            <a:ext cx="2052000" cy="0"/>
          </a:xfrm>
          <a:prstGeom prst="line">
            <a:avLst/>
          </a:prstGeom>
          <a:noFill/>
          <a:ln w="6350">
            <a:solidFill>
              <a:schemeClr val="tx2"/>
            </a:solidFill>
            <a:round/>
            <a:headEnd type="oval" w="sm" len="sm"/>
            <a:tailEnd type="oval" w="sm" len="sm"/>
          </a:ln>
        </p:spPr>
      </p:cxnSp>
      <p:cxnSp>
        <p:nvCxnSpPr>
          <p:cNvPr id="43" name="Straight Connector 64"/>
          <p:cNvCxnSpPr>
            <a:cxnSpLocks/>
          </p:cNvCxnSpPr>
          <p:nvPr/>
        </p:nvCxnSpPr>
        <p:spPr>
          <a:xfrm>
            <a:off x="5192561" y="1548616"/>
            <a:ext cx="2052000" cy="0"/>
          </a:xfrm>
          <a:prstGeom prst="line">
            <a:avLst/>
          </a:prstGeom>
          <a:noFill/>
          <a:ln w="6350">
            <a:solidFill>
              <a:schemeClr val="tx2"/>
            </a:solidFill>
            <a:round/>
            <a:headEnd type="oval" w="sm" len="sm"/>
            <a:tailEnd type="oval" w="sm" len="sm"/>
          </a:ln>
        </p:spPr>
      </p:cxnSp>
      <p:cxnSp>
        <p:nvCxnSpPr>
          <p:cNvPr id="44" name="Straight Connector 65"/>
          <p:cNvCxnSpPr>
            <a:cxnSpLocks/>
          </p:cNvCxnSpPr>
          <p:nvPr/>
        </p:nvCxnSpPr>
        <p:spPr>
          <a:xfrm>
            <a:off x="7324617" y="1548616"/>
            <a:ext cx="1908000" cy="0"/>
          </a:xfrm>
          <a:prstGeom prst="line">
            <a:avLst/>
          </a:prstGeom>
          <a:noFill/>
          <a:ln w="6350">
            <a:solidFill>
              <a:schemeClr val="tx2"/>
            </a:solidFill>
            <a:round/>
            <a:headEnd type="oval" w="sm" len="sm"/>
            <a:tailEnd type="oval" w="sm" len="sm"/>
          </a:ln>
        </p:spPr>
      </p:cxnSp>
      <p:sp>
        <p:nvSpPr>
          <p:cNvPr id="45" name="Text Box 34"/>
          <p:cNvSpPr txBox="1">
            <a:spLocks noChangeArrowheads="1"/>
          </p:cNvSpPr>
          <p:nvPr/>
        </p:nvSpPr>
        <p:spPr bwMode="auto">
          <a:xfrm>
            <a:off x="3715228" y="1484287"/>
            <a:ext cx="823293"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Bef>
                <a:spcPct val="50000"/>
              </a:spcBef>
              <a:spcAft>
                <a:spcPct val="0"/>
              </a:spcAft>
              <a:defRPr/>
            </a:pPr>
            <a:r>
              <a:rPr lang="en-US" sz="800" b="1" dirty="0" smtClean="0">
                <a:solidFill>
                  <a:srgbClr val="00338D"/>
                </a:solidFill>
              </a:rPr>
              <a:t>10-12 weeks</a:t>
            </a:r>
            <a:r>
              <a:rPr lang="en-US" sz="800" b="1" baseline="30000" dirty="0" smtClean="0">
                <a:solidFill>
                  <a:srgbClr val="00338D"/>
                </a:solidFill>
              </a:rPr>
              <a:t>(a)</a:t>
            </a:r>
            <a:endParaRPr lang="en-US" sz="800" baseline="30000" dirty="0">
              <a:solidFill>
                <a:srgbClr val="00338D"/>
              </a:solidFill>
            </a:endParaRPr>
          </a:p>
        </p:txBody>
      </p:sp>
      <p:sp>
        <p:nvSpPr>
          <p:cNvPr id="46" name="Text Box 36"/>
          <p:cNvSpPr txBox="1">
            <a:spLocks noChangeArrowheads="1"/>
          </p:cNvSpPr>
          <p:nvPr/>
        </p:nvSpPr>
        <p:spPr bwMode="auto">
          <a:xfrm>
            <a:off x="5953628" y="1484287"/>
            <a:ext cx="46441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Aft>
                <a:spcPct val="0"/>
              </a:spcAft>
              <a:defRPr/>
            </a:pPr>
            <a:r>
              <a:rPr lang="en-US" sz="800" b="1" dirty="0" smtClean="0">
                <a:solidFill>
                  <a:srgbClr val="00338D"/>
                </a:solidFill>
              </a:rPr>
              <a:t>100 days</a:t>
            </a:r>
            <a:endParaRPr lang="en-US" sz="800" dirty="0">
              <a:solidFill>
                <a:srgbClr val="00338D"/>
              </a:solidFill>
            </a:endParaRPr>
          </a:p>
        </p:txBody>
      </p:sp>
      <p:sp>
        <p:nvSpPr>
          <p:cNvPr id="47" name="Text Box 38"/>
          <p:cNvSpPr txBox="1">
            <a:spLocks noChangeArrowheads="1"/>
          </p:cNvSpPr>
          <p:nvPr/>
        </p:nvSpPr>
        <p:spPr bwMode="auto">
          <a:xfrm>
            <a:off x="8009792" y="1484287"/>
            <a:ext cx="59333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Bef>
                <a:spcPct val="50000"/>
              </a:spcBef>
              <a:spcAft>
                <a:spcPct val="0"/>
              </a:spcAft>
              <a:defRPr/>
            </a:pPr>
            <a:r>
              <a:rPr lang="en-US" sz="800" b="1" dirty="0" smtClean="0">
                <a:solidFill>
                  <a:srgbClr val="00338D"/>
                </a:solidFill>
              </a:rPr>
              <a:t>100 days +</a:t>
            </a:r>
            <a:endParaRPr lang="en-US" sz="800" dirty="0">
              <a:solidFill>
                <a:srgbClr val="00338D"/>
              </a:solidFill>
            </a:endParaRPr>
          </a:p>
        </p:txBody>
      </p:sp>
      <p:sp>
        <p:nvSpPr>
          <p:cNvPr id="48" name="Rectangle 69"/>
          <p:cNvSpPr/>
          <p:nvPr/>
        </p:nvSpPr>
        <p:spPr>
          <a:xfrm>
            <a:off x="7273305" y="1709032"/>
            <a:ext cx="1664214" cy="246221"/>
          </a:xfrm>
          <a:prstGeom prst="rect">
            <a:avLst/>
          </a:prstGeom>
          <a:noFill/>
        </p:spPr>
        <p:txBody>
          <a:bodyPr wrap="square">
            <a:spAutoFit/>
          </a:bodyPr>
          <a:lstStyle/>
          <a:p>
            <a:pPr fontAlgn="base">
              <a:spcBef>
                <a:spcPct val="0"/>
              </a:spcBef>
              <a:spcAft>
                <a:spcPct val="0"/>
              </a:spcAft>
              <a:defRPr/>
            </a:pPr>
            <a:r>
              <a:rPr lang="en-US" sz="1000" b="1" dirty="0" smtClean="0">
                <a:solidFill>
                  <a:srgbClr val="000000"/>
                </a:solidFill>
              </a:rPr>
              <a:t>Beyond the	...deal</a:t>
            </a:r>
          </a:p>
        </p:txBody>
      </p:sp>
      <p:sp>
        <p:nvSpPr>
          <p:cNvPr id="49" name="Pentagon 70"/>
          <p:cNvSpPr>
            <a:spLocks/>
          </p:cNvSpPr>
          <p:nvPr/>
        </p:nvSpPr>
        <p:spPr>
          <a:xfrm>
            <a:off x="902538" y="1636390"/>
            <a:ext cx="2196000" cy="396552"/>
          </a:xfrm>
          <a:prstGeom prst="homePlate">
            <a:avLst>
              <a:gd name="adj" fmla="val 33245"/>
            </a:avLst>
          </a:prstGeom>
          <a:gradFill flip="none" rotWithShape="1">
            <a:gsLst>
              <a:gs pos="75000">
                <a:schemeClr val="tx2"/>
              </a:gs>
              <a:gs pos="75000">
                <a:schemeClr val="accent1"/>
              </a:gs>
            </a:gsLst>
            <a:lin ang="2700000" scaled="1"/>
            <a:tileRect/>
          </a:gradFill>
          <a:ln w="6350">
            <a:solidFill>
              <a:schemeClr val="bg1"/>
            </a:solidFill>
            <a:round/>
            <a:headEnd/>
            <a:tailEnd/>
          </a:ln>
        </p:spPr>
        <p:txBody>
          <a:bodyPr lIns="144000" tIns="72000" rIns="72000" bIns="72000" anchor="ctr" anchorCtr="1"/>
          <a:lstStyle/>
          <a:p>
            <a:pPr algn="ctr">
              <a:lnSpc>
                <a:spcPct val="90000"/>
              </a:lnSpc>
            </a:pPr>
            <a:r>
              <a:rPr lang="en-US" sz="900" b="1" dirty="0" smtClean="0">
                <a:solidFill>
                  <a:schemeClr val="bg1"/>
                </a:solidFill>
              </a:rPr>
              <a:t>Pre-Signing</a:t>
            </a:r>
            <a:endParaRPr lang="en-US" sz="900" b="1" dirty="0">
              <a:solidFill>
                <a:schemeClr val="bg1"/>
              </a:solidFill>
            </a:endParaRPr>
          </a:p>
        </p:txBody>
      </p:sp>
      <p:sp>
        <p:nvSpPr>
          <p:cNvPr id="50" name="Chevron 71"/>
          <p:cNvSpPr>
            <a:spLocks/>
          </p:cNvSpPr>
          <p:nvPr/>
        </p:nvSpPr>
        <p:spPr>
          <a:xfrm>
            <a:off x="7197863"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endParaRPr lang="en-US" sz="900" b="1" dirty="0" smtClean="0">
              <a:solidFill>
                <a:schemeClr val="bg1"/>
              </a:solidFill>
            </a:endParaRPr>
          </a:p>
        </p:txBody>
      </p:sp>
      <p:sp>
        <p:nvSpPr>
          <p:cNvPr id="51" name="Chevron 72"/>
          <p:cNvSpPr>
            <a:spLocks/>
          </p:cNvSpPr>
          <p:nvPr/>
        </p:nvSpPr>
        <p:spPr>
          <a:xfrm>
            <a:off x="5099422"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Post-Closing</a:t>
            </a:r>
            <a:br>
              <a:rPr lang="en-US" sz="900" b="1" dirty="0" smtClean="0">
                <a:solidFill>
                  <a:schemeClr val="bg1"/>
                </a:solidFill>
              </a:rPr>
            </a:br>
            <a:r>
              <a:rPr lang="en-US" sz="900" b="1" dirty="0" smtClean="0">
                <a:solidFill>
                  <a:schemeClr val="bg1"/>
                </a:solidFill>
              </a:rPr>
              <a:t>first 100-Days</a:t>
            </a:r>
          </a:p>
        </p:txBody>
      </p:sp>
      <p:sp>
        <p:nvSpPr>
          <p:cNvPr id="52" name="Freeform 6"/>
          <p:cNvSpPr>
            <a:spLocks/>
          </p:cNvSpPr>
          <p:nvPr/>
        </p:nvSpPr>
        <p:spPr bwMode="gray">
          <a:xfrm rot="5400000">
            <a:off x="8228194" y="1788348"/>
            <a:ext cx="382854" cy="91361"/>
          </a:xfrm>
          <a:custGeom>
            <a:avLst/>
            <a:gdLst/>
            <a:ahLst/>
            <a:cxnLst>
              <a:cxn ang="0">
                <a:pos x="5262" y="1975"/>
              </a:cxn>
              <a:cxn ang="0">
                <a:pos x="4603" y="1316"/>
              </a:cxn>
              <a:cxn ang="0">
                <a:pos x="3947" y="1975"/>
              </a:cxn>
              <a:cxn ang="0">
                <a:pos x="3288" y="1316"/>
              </a:cxn>
              <a:cxn ang="0">
                <a:pos x="2631" y="1975"/>
              </a:cxn>
              <a:cxn ang="0">
                <a:pos x="1972" y="1316"/>
              </a:cxn>
              <a:cxn ang="0">
                <a:pos x="1315" y="1975"/>
              </a:cxn>
              <a:cxn ang="0">
                <a:pos x="656" y="1316"/>
              </a:cxn>
              <a:cxn ang="0">
                <a:pos x="0" y="1975"/>
              </a:cxn>
              <a:cxn ang="0">
                <a:pos x="0" y="659"/>
              </a:cxn>
              <a:cxn ang="0">
                <a:pos x="656" y="0"/>
              </a:cxn>
              <a:cxn ang="0">
                <a:pos x="1315" y="659"/>
              </a:cxn>
              <a:cxn ang="0">
                <a:pos x="1972" y="0"/>
              </a:cxn>
              <a:cxn ang="0">
                <a:pos x="2631" y="659"/>
              </a:cxn>
              <a:cxn ang="0">
                <a:pos x="3288" y="0"/>
              </a:cxn>
              <a:cxn ang="0">
                <a:pos x="3947" y="659"/>
              </a:cxn>
              <a:cxn ang="0">
                <a:pos x="4606" y="0"/>
              </a:cxn>
              <a:cxn ang="0">
                <a:pos x="5262" y="659"/>
              </a:cxn>
              <a:cxn ang="0">
                <a:pos x="5262" y="1975"/>
              </a:cxn>
            </a:cxnLst>
            <a:rect l="0" t="0" r="r" b="b"/>
            <a:pathLst>
              <a:path w="5262" h="1975">
                <a:moveTo>
                  <a:pt x="5262" y="1975"/>
                </a:moveTo>
                <a:lnTo>
                  <a:pt x="4603" y="1316"/>
                </a:lnTo>
                <a:lnTo>
                  <a:pt x="3947" y="1975"/>
                </a:lnTo>
                <a:lnTo>
                  <a:pt x="3288" y="1316"/>
                </a:lnTo>
                <a:lnTo>
                  <a:pt x="2631" y="1975"/>
                </a:lnTo>
                <a:lnTo>
                  <a:pt x="1972" y="1316"/>
                </a:lnTo>
                <a:lnTo>
                  <a:pt x="1315" y="1975"/>
                </a:lnTo>
                <a:lnTo>
                  <a:pt x="656" y="1316"/>
                </a:lnTo>
                <a:lnTo>
                  <a:pt x="0" y="1975"/>
                </a:lnTo>
                <a:lnTo>
                  <a:pt x="0" y="659"/>
                </a:lnTo>
                <a:lnTo>
                  <a:pt x="656" y="0"/>
                </a:lnTo>
                <a:lnTo>
                  <a:pt x="1315" y="659"/>
                </a:lnTo>
                <a:lnTo>
                  <a:pt x="1972" y="0"/>
                </a:lnTo>
                <a:lnTo>
                  <a:pt x="2631" y="659"/>
                </a:lnTo>
                <a:lnTo>
                  <a:pt x="3288" y="0"/>
                </a:lnTo>
                <a:lnTo>
                  <a:pt x="3947" y="659"/>
                </a:lnTo>
                <a:lnTo>
                  <a:pt x="4606" y="0"/>
                </a:lnTo>
                <a:lnTo>
                  <a:pt x="5262" y="659"/>
                </a:lnTo>
                <a:lnTo>
                  <a:pt x="5262" y="1975"/>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000000"/>
              </a:solidFill>
            </a:endParaRPr>
          </a:p>
        </p:txBody>
      </p:sp>
      <p:sp>
        <p:nvSpPr>
          <p:cNvPr id="53" name="Rectangle 74"/>
          <p:cNvSpPr/>
          <p:nvPr/>
        </p:nvSpPr>
        <p:spPr>
          <a:xfrm>
            <a:off x="7553087" y="1714908"/>
            <a:ext cx="1435008" cy="230832"/>
          </a:xfrm>
          <a:prstGeom prst="rect">
            <a:avLst/>
          </a:prstGeom>
          <a:noFill/>
        </p:spPr>
        <p:txBody>
          <a:bodyPr wrap="none">
            <a:spAutoFit/>
          </a:bodyPr>
          <a:lstStyle/>
          <a:p>
            <a:pPr fontAlgn="base">
              <a:spcBef>
                <a:spcPct val="0"/>
              </a:spcBef>
              <a:spcAft>
                <a:spcPct val="0"/>
              </a:spcAft>
              <a:defRPr/>
            </a:pPr>
            <a:r>
              <a:rPr lang="en-US" sz="900" b="1" dirty="0" smtClean="0">
                <a:solidFill>
                  <a:schemeClr val="bg1"/>
                </a:solidFill>
              </a:rPr>
              <a:t>Beyond the	...deal</a:t>
            </a:r>
          </a:p>
        </p:txBody>
      </p:sp>
      <p:sp>
        <p:nvSpPr>
          <p:cNvPr id="54" name="Chevron 75"/>
          <p:cNvSpPr>
            <a:spLocks/>
          </p:cNvSpPr>
          <p:nvPr/>
        </p:nvSpPr>
        <p:spPr>
          <a:xfrm>
            <a:off x="3000980" y="1636390"/>
            <a:ext cx="2196000" cy="396552"/>
          </a:xfrm>
          <a:prstGeom prst="chevron">
            <a:avLst>
              <a:gd name="adj" fmla="val 33318"/>
            </a:avLst>
          </a:prstGeom>
          <a:gradFill flip="none" rotWithShape="1">
            <a:gsLst>
              <a:gs pos="27000">
                <a:schemeClr val="tx2"/>
              </a:gs>
              <a:gs pos="27000">
                <a:schemeClr val="accent1"/>
              </a:gs>
            </a:gsLst>
            <a:lin ang="2700000" scaled="1"/>
            <a:tileRect/>
          </a:gra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Pre-Closing</a:t>
            </a:r>
            <a:endParaRPr lang="en-US" sz="900" b="1" dirty="0">
              <a:solidFill>
                <a:schemeClr val="bg1"/>
              </a:solidFill>
            </a:endParaRPr>
          </a:p>
        </p:txBody>
      </p:sp>
      <p:sp>
        <p:nvSpPr>
          <p:cNvPr id="59" name="AutoShape 32"/>
          <p:cNvSpPr>
            <a:spLocks noChangeArrowheads="1"/>
          </p:cNvSpPr>
          <p:nvPr/>
        </p:nvSpPr>
        <p:spPr bwMode="blackWhite">
          <a:xfrm>
            <a:off x="2935805"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0" name="AutoShape 32"/>
          <p:cNvSpPr>
            <a:spLocks noChangeArrowheads="1"/>
          </p:cNvSpPr>
          <p:nvPr/>
        </p:nvSpPr>
        <p:spPr bwMode="blackWhite">
          <a:xfrm>
            <a:off x="5061050"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1" name="AutoShape 32"/>
          <p:cNvSpPr>
            <a:spLocks noChangeArrowheads="1"/>
          </p:cNvSpPr>
          <p:nvPr/>
        </p:nvSpPr>
        <p:spPr bwMode="blackWhite">
          <a:xfrm>
            <a:off x="7163143"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3" name="AutoShape 14"/>
          <p:cNvSpPr>
            <a:spLocks noChangeArrowheads="1"/>
          </p:cNvSpPr>
          <p:nvPr/>
        </p:nvSpPr>
        <p:spPr bwMode="blackWhite">
          <a:xfrm>
            <a:off x="896013" y="5515002"/>
            <a:ext cx="8432146" cy="506386"/>
          </a:xfrm>
          <a:prstGeom prst="homePlate">
            <a:avLst>
              <a:gd name="adj" fmla="val 29076"/>
            </a:avLst>
          </a:prstGeom>
          <a:noFill/>
          <a:ln w="9525">
            <a:solidFill>
              <a:schemeClr val="accent4"/>
            </a:solidFill>
            <a:miter lim="800000"/>
            <a:headEnd/>
            <a:tailEnd/>
          </a:ln>
        </p:spPr>
        <p:txBody>
          <a:bodyPr lIns="72000" tIns="72000" rIns="72000" bIns="72000" anchor="ct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defTabSz="762000" eaLnBrk="0" hangingPunct="0">
              <a:spcBef>
                <a:spcPts val="300"/>
              </a:spcBef>
              <a:spcAft>
                <a:spcPts val="300"/>
              </a:spcAft>
              <a:defRPr/>
            </a:pPr>
            <a:r>
              <a:rPr lang="en-US" sz="900" dirty="0" smtClean="0">
                <a:solidFill>
                  <a:srgbClr val="000000"/>
                </a:solidFill>
              </a:rPr>
              <a:t>Establish and maintain appropriate processes and integration governance (adequately resourced) to ensure that the integration program stays on track and deal objectives are delivered </a:t>
            </a:r>
            <a:endParaRPr lang="en-US" sz="900" dirty="0">
              <a:solidFill>
                <a:srgbClr val="000000"/>
              </a:solidFill>
            </a:endParaRPr>
          </a:p>
        </p:txBody>
      </p:sp>
      <p:sp>
        <p:nvSpPr>
          <p:cNvPr id="2" name="Rechteck 1"/>
          <p:cNvSpPr/>
          <p:nvPr/>
        </p:nvSpPr>
        <p:spPr>
          <a:xfrm>
            <a:off x="2992704" y="1422400"/>
            <a:ext cx="4199403" cy="4067332"/>
          </a:xfrm>
          <a:prstGeom prst="rect">
            <a:avLst/>
          </a:prstGeom>
          <a:noFill/>
          <a:ln w="19050">
            <a:solidFill>
              <a:srgbClr val="C6007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5" name="Text Box 10"/>
          <p:cNvSpPr txBox="1">
            <a:spLocks noChangeArrowheads="1"/>
          </p:cNvSpPr>
          <p:nvPr/>
        </p:nvSpPr>
        <p:spPr bwMode="blackWhite">
          <a:xfrm>
            <a:off x="7004145" y="2113455"/>
            <a:ext cx="517480" cy="107722"/>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100 Days</a:t>
            </a:r>
            <a:endParaRPr lang="en-US" sz="700" b="1" dirty="0">
              <a:solidFill>
                <a:srgbClr val="BC204B"/>
              </a:solidFill>
            </a:endParaRPr>
          </a:p>
        </p:txBody>
      </p:sp>
      <p:sp>
        <p:nvSpPr>
          <p:cNvPr id="56" name="Text Box 10"/>
          <p:cNvSpPr txBox="1">
            <a:spLocks noChangeArrowheads="1"/>
          </p:cNvSpPr>
          <p:nvPr/>
        </p:nvSpPr>
        <p:spPr bwMode="blackWhite">
          <a:xfrm>
            <a:off x="4509113" y="2112722"/>
            <a:ext cx="887774" cy="107722"/>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Completion/Day 1</a:t>
            </a:r>
            <a:endParaRPr lang="en-US" sz="700" b="1" dirty="0">
              <a:solidFill>
                <a:srgbClr val="BC204B"/>
              </a:solidFill>
            </a:endParaRPr>
          </a:p>
        </p:txBody>
      </p:sp>
      <p:sp>
        <p:nvSpPr>
          <p:cNvPr id="62" name="Text Box 10"/>
          <p:cNvSpPr txBox="1">
            <a:spLocks noChangeArrowheads="1"/>
          </p:cNvSpPr>
          <p:nvPr/>
        </p:nvSpPr>
        <p:spPr bwMode="blackWhite">
          <a:xfrm>
            <a:off x="2773118" y="2112722"/>
            <a:ext cx="458169" cy="107722"/>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Signing</a:t>
            </a:r>
            <a:endParaRPr lang="en-US" sz="700" b="1" dirty="0">
              <a:solidFill>
                <a:srgbClr val="BC204B"/>
              </a:solidFill>
            </a:endParaRPr>
          </a:p>
        </p:txBody>
      </p:sp>
    </p:spTree>
    <p:extLst>
      <p:ext uri="{BB962C8B-B14F-4D97-AF65-F5344CB8AC3E}">
        <p14:creationId xmlns:p14="http://schemas.microsoft.com/office/powerpoint/2010/main" val="1019596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(5/8) – Approach Day-1-Readiness</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initial basis</a:t>
            </a:r>
            <a:endParaRPr lang="en-US" sz="900" b="1" dirty="0">
              <a:solidFill>
                <a:srgbClr val="FFFFFF"/>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Develop day-1 readiness plan</a:t>
            </a:r>
          </a:p>
          <a:p>
            <a:pPr algn="ctr"/>
            <a:r>
              <a:rPr lang="en-US" sz="900" b="1" dirty="0" smtClean="0">
                <a:solidFill>
                  <a:srgbClr val="FFFFFF"/>
                </a:solidFill>
              </a:rPr>
              <a:t>(pre-closing)</a:t>
            </a:r>
            <a:endParaRPr lang="en-US" sz="900" b="1" dirty="0">
              <a:solidFill>
                <a:srgbClr val="FFFFFF"/>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Approve and comply </a:t>
            </a:r>
          </a:p>
          <a:p>
            <a:pPr algn="ct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Analysis of the integration/separation/JV blueprint</a:t>
            </a:r>
          </a:p>
          <a:p>
            <a:pPr marL="216000" lvl="2" indent="-216000">
              <a:spcAft>
                <a:spcPts val="600"/>
              </a:spcAft>
              <a:buClr>
                <a:schemeClr val="tx2"/>
              </a:buClr>
              <a:buFont typeface="Arial" panose="020B0604020202020204" pitchFamily="34" charset="0"/>
              <a:buChar char="—"/>
              <a:defRPr/>
            </a:pPr>
            <a:r>
              <a:rPr lang="en-US" sz="900" dirty="0" smtClean="0"/>
              <a:t>Analysis of as-is, interim and target operating models (if available)</a:t>
            </a:r>
          </a:p>
          <a:p>
            <a:pPr marL="216000" lvl="2" indent="-216000">
              <a:spcAft>
                <a:spcPts val="600"/>
              </a:spcAft>
              <a:buClr>
                <a:schemeClr val="tx2"/>
              </a:buClr>
              <a:buFont typeface="Arial" panose="020B0604020202020204" pitchFamily="34" charset="0"/>
              <a:buChar char="—"/>
              <a:defRPr/>
            </a:pPr>
            <a:r>
              <a:rPr lang="en-US" sz="900" dirty="0" smtClean="0"/>
              <a:t>Analysis of the integration/separation/JV hot spots and risks per workstream/function as well as interdependencies with other workstreams/functions</a:t>
            </a:r>
          </a:p>
          <a:p>
            <a:pPr marL="216000" lvl="2" indent="-216000">
              <a:spcAft>
                <a:spcPts val="600"/>
              </a:spcAft>
              <a:buClr>
                <a:schemeClr val="tx2"/>
              </a:buClr>
              <a:buFont typeface="Arial" panose="020B0604020202020204" pitchFamily="34" charset="0"/>
              <a:buChar char="—"/>
              <a:defRPr/>
            </a:pPr>
            <a:r>
              <a:rPr lang="en-US" sz="900" dirty="0" smtClean="0"/>
              <a:t>Attain understanding for typical day-1-critical issues with the aid of the KPMG Day-1 checklists</a:t>
            </a:r>
          </a:p>
          <a:p>
            <a:pPr marL="179388" lvl="1" indent="-179388">
              <a:spcAft>
                <a:spcPts val="6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Processing of the day-1-critical issues per workstream/function in a day-1 readiness-plan including clear responsibilities, prioritization and deadline</a:t>
            </a:r>
          </a:p>
          <a:p>
            <a:pPr marL="216000" lvl="2" indent="-216000">
              <a:spcAft>
                <a:spcPts val="600"/>
              </a:spcAft>
              <a:buClr>
                <a:schemeClr val="tx2"/>
              </a:buClr>
              <a:buFont typeface="Arial" panose="020B0604020202020204" pitchFamily="34" charset="0"/>
              <a:buChar char="—"/>
              <a:defRPr/>
            </a:pPr>
            <a:r>
              <a:rPr lang="en-US" sz="900" dirty="0" smtClean="0"/>
              <a:t>Development of a red flag report for critical issues or for lacking resources/capacities with regard to the timely implementation of the day-1 measures and actions</a:t>
            </a:r>
          </a:p>
          <a:p>
            <a:pPr marL="216000" lvl="2" indent="-216000">
              <a:spcAft>
                <a:spcPts val="600"/>
              </a:spcAft>
              <a:buClr>
                <a:schemeClr val="tx2"/>
              </a:buClr>
              <a:buFont typeface="Arial" panose="020B0604020202020204" pitchFamily="34" charset="0"/>
              <a:buChar char="—"/>
              <a:defRPr/>
            </a:pPr>
            <a:r>
              <a:rPr lang="en-US" sz="900" dirty="0" smtClean="0"/>
              <a:t>Escalation of foreseeable time or resource-critical subjects to PMO</a:t>
            </a:r>
          </a:p>
          <a:p>
            <a:pPr marL="216000" lvl="2" indent="-216000">
              <a:spcAft>
                <a:spcPts val="600"/>
              </a:spcAft>
              <a:buClr>
                <a:schemeClr val="tx2"/>
              </a:buClr>
              <a:buFont typeface="Arial" panose="020B0604020202020204" pitchFamily="34" charset="0"/>
              <a:buChar char="—"/>
              <a:defRPr/>
            </a:pPr>
            <a:r>
              <a:rPr lang="en-US" sz="900" dirty="0" smtClean="0"/>
              <a:t>Summary of the individual day-1 readiness plans and review for additional interdependencies</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Approval of the day-1 plans by the workstream sponsors, the PMO and, if needed, the top management</a:t>
            </a:r>
          </a:p>
          <a:p>
            <a:pPr marL="216000" lvl="2" indent="-216000">
              <a:spcAft>
                <a:spcPts val="600"/>
              </a:spcAft>
              <a:buClr>
                <a:schemeClr val="tx2"/>
              </a:buClr>
              <a:buFont typeface="Arial" panose="020B0604020202020204" pitchFamily="34" charset="0"/>
              <a:buChar char="—"/>
              <a:defRPr/>
            </a:pPr>
            <a:r>
              <a:rPr lang="en-US" sz="900" dirty="0" smtClean="0"/>
              <a:t>Tracking of the individual measures with regard to the timely and proper completion by workstream leads and PMO</a:t>
            </a:r>
          </a:p>
          <a:p>
            <a:pPr marL="216000" lvl="2" indent="-216000">
              <a:spcAft>
                <a:spcPts val="600"/>
              </a:spcAft>
              <a:buClr>
                <a:schemeClr val="tx2"/>
              </a:buClr>
              <a:buFont typeface="Arial" panose="020B0604020202020204" pitchFamily="34" charset="0"/>
              <a:buChar char="—"/>
              <a:defRPr/>
            </a:pPr>
            <a:r>
              <a:rPr lang="en-US" sz="900" dirty="0" smtClean="0"/>
              <a:t>Development of a red flag report for delayed or day-1 critical issues</a:t>
            </a:r>
          </a:p>
          <a:p>
            <a:pPr marL="216000" lvl="2" indent="-216000">
              <a:spcAft>
                <a:spcPts val="600"/>
              </a:spcAft>
              <a:buClr>
                <a:schemeClr val="tx2"/>
              </a:buClr>
              <a:buFont typeface="Arial" panose="020B0604020202020204" pitchFamily="34" charset="0"/>
              <a:buChar char="—"/>
              <a:defRPr/>
            </a:pPr>
            <a:r>
              <a:rPr lang="en-US" sz="900" dirty="0" smtClean="0"/>
              <a:t>Development of a red flag report for lack of resources/capacity with regard to the timely implementation of the day-1 measures and actions</a:t>
            </a:r>
          </a:p>
          <a:p>
            <a:pPr marL="216000" lvl="2" indent="-216000">
              <a:spcAft>
                <a:spcPts val="600"/>
              </a:spcAft>
              <a:buClr>
                <a:schemeClr val="tx2"/>
              </a:buClr>
              <a:buFont typeface="Arial" panose="020B0604020202020204" pitchFamily="34" charset="0"/>
              <a:buChar char="—"/>
              <a:defRPr/>
            </a:pPr>
            <a:r>
              <a:rPr lang="en-US" sz="900" dirty="0" smtClean="0"/>
              <a:t>Escalation of time or resource-critical subjects to PMO</a:t>
            </a:r>
          </a:p>
          <a:p>
            <a:pPr marL="0" lvl="1">
              <a:spcAft>
                <a:spcPts val="600"/>
              </a:spcAft>
              <a:buClr>
                <a:srgbClr val="97989A"/>
              </a:buClr>
              <a:defRPr/>
            </a:pPr>
            <a:endParaRPr lang="en-US" sz="900" dirty="0" smtClean="0">
              <a:cs typeface="Arial" pitchFamily="34" charset="0"/>
            </a:endParaRPr>
          </a:p>
        </p:txBody>
      </p:sp>
      <p:sp>
        <p:nvSpPr>
          <p:cNvPr id="41" name="Ellipse 61"/>
          <p:cNvSpPr>
            <a:spLocks noChangeAspect="1"/>
          </p:cNvSpPr>
          <p:nvPr/>
        </p:nvSpPr>
        <p:spPr>
          <a:xfrm>
            <a:off x="1001799"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a:t>
            </a:r>
            <a:br>
              <a:rPr lang="en-US" sz="900" b="1" dirty="0" smtClean="0">
                <a:solidFill>
                  <a:srgbClr val="FFFFFF"/>
                </a:solidFill>
              </a:rPr>
            </a:br>
            <a:r>
              <a:rPr lang="en-US" sz="900" b="1" dirty="0" smtClean="0">
                <a:solidFill>
                  <a:srgbClr val="FFFFFF"/>
                </a:solidFill>
              </a:rPr>
              <a:t>initial basis</a:t>
            </a:r>
            <a:endParaRPr lang="en-US" sz="900" b="1" dirty="0">
              <a:solidFill>
                <a:srgbClr val="FFFFFF"/>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rgbClr val="FFFFFF"/>
                </a:solidFill>
              </a:rPr>
              <a:t>Develop day-1 readiness plan</a:t>
            </a:r>
            <a:endParaRPr lang="en-US" sz="900" b="1" dirty="0">
              <a:solidFill>
                <a:srgbClr val="FFFFFF"/>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Approve and comply</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Tree>
    <p:extLst>
      <p:ext uri="{BB962C8B-B14F-4D97-AF65-F5344CB8AC3E}">
        <p14:creationId xmlns:p14="http://schemas.microsoft.com/office/powerpoint/2010/main" val="2494852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(6/8) – Approach Reserved Powers and Delegated Authorities (RPDA)</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initial basis</a:t>
            </a:r>
            <a:endParaRPr lang="en-US" sz="900" b="1" dirty="0">
              <a:solidFill>
                <a:srgbClr val="FFFFFF"/>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Develop RPDA</a:t>
            </a:r>
          </a:p>
          <a:p>
            <a:pPr algn="ctr"/>
            <a:r>
              <a:rPr lang="en-US" sz="900" b="1" dirty="0" smtClean="0">
                <a:solidFill>
                  <a:srgbClr val="FFFFFF"/>
                </a:solidFill>
              </a:rPr>
              <a:t>(pre-closing)</a:t>
            </a:r>
            <a:endParaRPr lang="en-US" sz="900" b="1" dirty="0">
              <a:solidFill>
                <a:srgbClr val="FFFFFF"/>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p>
          <a:p>
            <a:pPr algn="ctr"/>
            <a:r>
              <a:rPr lang="en-US" sz="900" b="1" dirty="0" smtClean="0">
                <a:solidFill>
                  <a:schemeClr val="bg1"/>
                </a:solidFill>
              </a:rPr>
              <a:t>(pre-closing)</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Analysis of the current signatory and representative powers, powers of attorney, decision-making authority, release processes and value limits along the relevant departments of the value chain and support functions with the buyer/target or JV partners</a:t>
            </a:r>
          </a:p>
          <a:p>
            <a:pPr marL="216000" lvl="2" indent="-216000">
              <a:spcAft>
                <a:spcPts val="600"/>
              </a:spcAft>
              <a:buClr>
                <a:schemeClr val="tx2"/>
              </a:buClr>
              <a:buFont typeface="Arial" panose="020B0604020202020204" pitchFamily="34" charset="0"/>
              <a:buChar char="—"/>
              <a:defRPr/>
            </a:pPr>
            <a:r>
              <a:rPr lang="en-US" sz="900" dirty="0" smtClean="0"/>
              <a:t>Identification of the largest deviations for the prioritization of the RPDA development</a:t>
            </a:r>
          </a:p>
          <a:p>
            <a:pPr marL="179388" lvl="1" indent="-179388">
              <a:spcAft>
                <a:spcPts val="6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Adjustment of the generic RPDA template for the customer-specific situation employing the input from the TOM and organizational development for the stipulation of the decision-making levels and value limits</a:t>
            </a:r>
          </a:p>
          <a:p>
            <a:pPr marL="216000" lvl="2" indent="-216000">
              <a:spcAft>
                <a:spcPts val="600"/>
              </a:spcAft>
              <a:buClr>
                <a:schemeClr val="tx2"/>
              </a:buClr>
              <a:buFont typeface="Arial" panose="020B0604020202020204" pitchFamily="34" charset="0"/>
              <a:buChar char="—"/>
              <a:defRPr/>
            </a:pPr>
            <a:r>
              <a:rPr lang="en-US" sz="900" dirty="0" smtClean="0"/>
              <a:t>Conduct workshops with the relevant work streams/functions and/or management for the adjustment of the RPDAs</a:t>
            </a:r>
          </a:p>
          <a:p>
            <a:pPr marL="216000" lvl="2" indent="-216000">
              <a:spcAft>
                <a:spcPts val="600"/>
              </a:spcAft>
              <a:buClr>
                <a:schemeClr val="tx2"/>
              </a:buClr>
              <a:buFont typeface="Arial" panose="020B0604020202020204" pitchFamily="34" charset="0"/>
              <a:buChar char="—"/>
              <a:defRPr/>
            </a:pPr>
            <a:r>
              <a:rPr lang="en-US" sz="900" dirty="0" smtClean="0"/>
              <a:t>Identification of necessary adjustments (e.g. system adjustments for approval processes) for the operating implementation of the adjusted RPDAs</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Coordination and approval of the adjusted RPDAs by the top management</a:t>
            </a:r>
          </a:p>
          <a:p>
            <a:pPr marL="216000" lvl="2" indent="-216000">
              <a:spcAft>
                <a:spcPts val="600"/>
              </a:spcAft>
              <a:buClr>
                <a:schemeClr val="tx2"/>
              </a:buClr>
              <a:buFont typeface="Arial" panose="020B0604020202020204" pitchFamily="34" charset="0"/>
              <a:buChar char="—"/>
              <a:defRPr/>
            </a:pPr>
            <a:r>
              <a:rPr lang="en-US" sz="900" dirty="0" smtClean="0"/>
              <a:t>Preparation of the communication of the adjusted RPDAs to the relevant stakeholders (pre- or post-closing)</a:t>
            </a:r>
          </a:p>
          <a:p>
            <a:pPr marL="0" lvl="1">
              <a:spcAft>
                <a:spcPts val="600"/>
              </a:spcAft>
              <a:buClr>
                <a:srgbClr val="97989A"/>
              </a:buClr>
              <a:defRPr/>
            </a:pPr>
            <a:endParaRPr lang="en-US" sz="900" dirty="0" smtClean="0">
              <a:cs typeface="Arial" pitchFamily="34" charset="0"/>
            </a:endParaRPr>
          </a:p>
        </p:txBody>
      </p:sp>
      <p:sp>
        <p:nvSpPr>
          <p:cNvPr id="41" name="Ellipse 61"/>
          <p:cNvSpPr>
            <a:spLocks noChangeAspect="1"/>
          </p:cNvSpPr>
          <p:nvPr/>
        </p:nvSpPr>
        <p:spPr>
          <a:xfrm>
            <a:off x="1001799"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a:t>
            </a:r>
            <a:br>
              <a:rPr lang="en-US" sz="900" b="1" dirty="0" smtClean="0">
                <a:solidFill>
                  <a:srgbClr val="FFFFFF"/>
                </a:solidFill>
              </a:rPr>
            </a:br>
            <a:r>
              <a:rPr lang="en-US" sz="900" b="1" dirty="0" smtClean="0">
                <a:solidFill>
                  <a:srgbClr val="FFFFFF"/>
                </a:solidFill>
              </a:rPr>
              <a:t>initial basis</a:t>
            </a:r>
            <a:endParaRPr lang="en-US" sz="900" b="1" dirty="0">
              <a:solidFill>
                <a:srgbClr val="FFFFFF"/>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rgbClr val="FFFFFF"/>
                </a:solidFill>
              </a:rPr>
              <a:t>Develop RPDA</a:t>
            </a:r>
            <a:endParaRPr lang="en-US" sz="900" b="1" dirty="0">
              <a:solidFill>
                <a:srgbClr val="FFFFFF"/>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3" name="Textfeld 22"/>
          <p:cNvSpPr txBox="1"/>
          <p:nvPr/>
        </p:nvSpPr>
        <p:spPr>
          <a:xfrm>
            <a:off x="501080" y="6026506"/>
            <a:ext cx="3380734" cy="107722"/>
          </a:xfrm>
          <a:prstGeom prst="rect">
            <a:avLst/>
          </a:prstGeom>
          <a:noFill/>
        </p:spPr>
        <p:txBody>
          <a:bodyPr wrap="none" lIns="0" tIns="0" rIns="0" bIns="0" rtlCol="0">
            <a:spAutoFit/>
          </a:bodyPr>
          <a:lstStyle/>
          <a:p>
            <a:r>
              <a:rPr lang="en-US" sz="700" dirty="0" smtClean="0">
                <a:latin typeface="Arial" pitchFamily="34" charset="0"/>
                <a:cs typeface="Arial" pitchFamily="34" charset="0"/>
              </a:rPr>
              <a:t>RPDA = Reserved Powers &amp; Delegated Authorities ; TOM = Target Operating Model </a:t>
            </a:r>
          </a:p>
        </p:txBody>
      </p:sp>
    </p:spTree>
    <p:extLst>
      <p:ext uri="{BB962C8B-B14F-4D97-AF65-F5344CB8AC3E}">
        <p14:creationId xmlns:p14="http://schemas.microsoft.com/office/powerpoint/2010/main" val="1318457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 name="connsiteX0" fmla="*/ 0 w 8581292"/>
              <a:gd name="connsiteY0" fmla="*/ 0 h 3859823"/>
              <a:gd name="connsiteX1" fmla="*/ 4756638 w 8581292"/>
              <a:gd name="connsiteY1" fmla="*/ 17584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4756638" y="17584"/>
                </a:lnTo>
                <a:cubicBezTo>
                  <a:pt x="6418384" y="146538"/>
                  <a:pt x="6910754" y="266700"/>
                  <a:pt x="8572500" y="395654"/>
                </a:cubicBez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Take Control</a:t>
            </a:r>
            <a:endParaRPr lang="en-US" dirty="0"/>
          </a:p>
        </p:txBody>
      </p:sp>
      <p:sp>
        <p:nvSpPr>
          <p:cNvPr id="4" name="Titel 3"/>
          <p:cNvSpPr>
            <a:spLocks noGrp="1"/>
          </p:cNvSpPr>
          <p:nvPr>
            <p:ph type="title"/>
          </p:nvPr>
        </p:nvSpPr>
        <p:spPr/>
        <p:txBody>
          <a:bodyPr/>
          <a:lstStyle/>
          <a:p>
            <a:r>
              <a:rPr lang="en-US" dirty="0" smtClean="0"/>
              <a:t>Overview (7/8) – Approach 100 days-Plan</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grpSp>
        <p:nvGrpSpPr>
          <p:cNvPr id="2" name="Gruppieren 1"/>
          <p:cNvGrpSpPr/>
          <p:nvPr/>
        </p:nvGrpSpPr>
        <p:grpSpPr>
          <a:xfrm>
            <a:off x="912659" y="2588578"/>
            <a:ext cx="2077953" cy="3375147"/>
            <a:chOff x="912660" y="2588578"/>
            <a:chExt cx="2675314" cy="3375147"/>
          </a:xfrm>
        </p:grpSpPr>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initial basis</a:t>
              </a:r>
              <a:endParaRPr lang="en-US" sz="900" b="1" dirty="0">
                <a:solidFill>
                  <a:srgbClr val="FFFFFF"/>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Analysis of the integration/ separation/JV blueprints</a:t>
              </a:r>
            </a:p>
            <a:p>
              <a:pPr marL="216000" lvl="2" indent="-216000">
                <a:spcAft>
                  <a:spcPts val="600"/>
                </a:spcAft>
                <a:buClr>
                  <a:schemeClr val="tx2"/>
                </a:buClr>
                <a:buFont typeface="Arial" panose="020B0604020202020204" pitchFamily="34" charset="0"/>
                <a:buChar char="—"/>
                <a:defRPr/>
              </a:pPr>
              <a:r>
                <a:rPr lang="en-US" sz="900" dirty="0" smtClean="0"/>
                <a:t>Analysis of synergy plans</a:t>
              </a:r>
            </a:p>
            <a:p>
              <a:pPr marL="216000" lvl="2" indent="-216000">
                <a:spcAft>
                  <a:spcPts val="600"/>
                </a:spcAft>
                <a:buClr>
                  <a:schemeClr val="tx2"/>
                </a:buClr>
                <a:buFont typeface="Arial" panose="020B0604020202020204" pitchFamily="34" charset="0"/>
                <a:buChar char="—"/>
                <a:defRPr/>
              </a:pPr>
              <a:r>
                <a:rPr lang="en-US" sz="900" dirty="0" smtClean="0"/>
                <a:t>Analysis of as-is, interim and target operating models (if available)</a:t>
              </a:r>
            </a:p>
            <a:p>
              <a:pPr marL="216000" lvl="2" indent="-216000">
                <a:spcAft>
                  <a:spcPts val="600"/>
                </a:spcAft>
                <a:buClr>
                  <a:schemeClr val="tx2"/>
                </a:buClr>
                <a:buFont typeface="Arial" panose="020B0604020202020204" pitchFamily="34" charset="0"/>
                <a:buChar char="—"/>
                <a:defRPr/>
              </a:pPr>
              <a:r>
                <a:rPr lang="en-US" sz="900" dirty="0" smtClean="0"/>
                <a:t>Analysis of the integration/ separation/JV hot spots and risks per workstream/function and the interdependencies with other workstreams/functions</a:t>
              </a:r>
            </a:p>
            <a:p>
              <a:pPr marL="216000" lvl="2" indent="-216000">
                <a:spcAft>
                  <a:spcPts val="600"/>
                </a:spcAft>
                <a:buClr>
                  <a:schemeClr val="tx2"/>
                </a:buClr>
                <a:buFont typeface="Arial" panose="020B0604020202020204" pitchFamily="34" charset="0"/>
                <a:buChar char="—"/>
                <a:defRPr/>
              </a:pPr>
              <a:r>
                <a:rPr lang="en-US" sz="900" dirty="0" smtClean="0"/>
                <a:t>Analysis of high-level implementation plan and defined milestones</a:t>
              </a:r>
            </a:p>
            <a:p>
              <a:pPr marL="179388" lvl="1" indent="-179388">
                <a:spcAft>
                  <a:spcPts val="600"/>
                </a:spcAft>
                <a:buClr>
                  <a:srgbClr val="97989A"/>
                </a:buClr>
                <a:buFont typeface="Symbol" pitchFamily="18" charset="2"/>
                <a:buChar char="-"/>
                <a:defRPr/>
              </a:pPr>
              <a:endParaRPr lang="en-US" sz="900" dirty="0" smtClean="0">
                <a:cs typeface="Arial" pitchFamily="34" charset="0"/>
              </a:endParaRPr>
            </a:p>
          </p:txBody>
        </p:sp>
      </p:grpSp>
      <p:grpSp>
        <p:nvGrpSpPr>
          <p:cNvPr id="3" name="Gruppieren 2"/>
          <p:cNvGrpSpPr/>
          <p:nvPr/>
        </p:nvGrpSpPr>
        <p:grpSpPr>
          <a:xfrm>
            <a:off x="3028922" y="2588578"/>
            <a:ext cx="2077296" cy="3375147"/>
            <a:chOff x="3789971" y="2588578"/>
            <a:chExt cx="2674468" cy="3375147"/>
          </a:xfrm>
        </p:grpSpPr>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Develop 100-day plan </a:t>
              </a:r>
            </a:p>
            <a:p>
              <a:pPr algn="ctr"/>
              <a:r>
                <a:rPr lang="en-US" sz="900" b="1" dirty="0" smtClean="0">
                  <a:solidFill>
                    <a:srgbClr val="FFFFFF"/>
                  </a:solidFill>
                </a:rPr>
                <a:t>(pre-closing)</a:t>
              </a:r>
              <a:endParaRPr lang="en-US" sz="900" b="1" dirty="0">
                <a:solidFill>
                  <a:srgbClr val="FFFFFF"/>
                </a:solidFill>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Development of the necessary measures for the implementation of the transaction per workstream/ function in a 100-day plan including clear responsibilities, priorities and timeline</a:t>
              </a:r>
            </a:p>
            <a:p>
              <a:pPr marL="216000" lvl="2" indent="-216000">
                <a:spcAft>
                  <a:spcPts val="600"/>
                </a:spcAft>
                <a:buClr>
                  <a:schemeClr val="tx2"/>
                </a:buClr>
                <a:buFont typeface="Arial" panose="020B0604020202020204" pitchFamily="34" charset="0"/>
                <a:buChar char="—"/>
                <a:defRPr/>
              </a:pPr>
              <a:r>
                <a:rPr lang="en-US" sz="900" dirty="0" smtClean="0"/>
                <a:t>Development of red flag reports for issues with critical content or a lack of resources/capacity for the measures and actions</a:t>
              </a:r>
            </a:p>
            <a:p>
              <a:pPr marL="216000" lvl="2" indent="-216000">
                <a:spcAft>
                  <a:spcPts val="600"/>
                </a:spcAft>
                <a:buClr>
                  <a:schemeClr val="tx2"/>
                </a:buClr>
                <a:buFont typeface="Arial" panose="020B0604020202020204" pitchFamily="34" charset="0"/>
                <a:buChar char="—"/>
                <a:defRPr/>
              </a:pPr>
              <a:r>
                <a:rPr lang="en-US" sz="900" dirty="0" smtClean="0"/>
                <a:t>Summary of the individual 100-day plans and review for further interdependencies by PMO</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grpSp>
      <p:grpSp>
        <p:nvGrpSpPr>
          <p:cNvPr id="7" name="Gruppieren 6"/>
          <p:cNvGrpSpPr/>
          <p:nvPr/>
        </p:nvGrpSpPr>
        <p:grpSpPr>
          <a:xfrm>
            <a:off x="5144528" y="2588578"/>
            <a:ext cx="2077296" cy="3375147"/>
            <a:chOff x="6666437" y="2588578"/>
            <a:chExt cx="2674468" cy="3375147"/>
          </a:xfrm>
        </p:grpSpPr>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Detail 100-day plan </a:t>
              </a:r>
              <a:br>
                <a:rPr lang="en-US" sz="900" b="1" dirty="0" smtClean="0">
                  <a:solidFill>
                    <a:srgbClr val="FFFFFF"/>
                  </a:solidFill>
                </a:rPr>
              </a:br>
              <a:r>
                <a:rPr lang="en-US" sz="900" b="1" dirty="0" smtClean="0">
                  <a:solidFill>
                    <a:srgbClr val="FFFFFF"/>
                  </a:solidFill>
                </a:rPr>
                <a:t>(post-closing)</a:t>
              </a:r>
              <a:endParaRPr lang="en-US" sz="900" b="1" dirty="0">
                <a:solidFill>
                  <a:srgbClr val="FFFFFF"/>
                </a:solidFill>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Detailing of the 100-day measures and, if necessary, adjustment of the timelines after improved access to information from target/buyer/ JV partner</a:t>
              </a:r>
            </a:p>
            <a:p>
              <a:pPr marL="216000" lvl="2" indent="-216000">
                <a:spcAft>
                  <a:spcPts val="600"/>
                </a:spcAft>
                <a:buClr>
                  <a:schemeClr val="tx2"/>
                </a:buClr>
                <a:buFont typeface="Arial" panose="020B0604020202020204" pitchFamily="34" charset="0"/>
                <a:buChar char="—"/>
                <a:defRPr/>
              </a:pPr>
              <a:r>
                <a:rPr lang="en-US" sz="900" dirty="0" smtClean="0"/>
                <a:t>Development of red flag reports for a lack of resources/capacity</a:t>
              </a:r>
            </a:p>
            <a:p>
              <a:pPr marL="216000" lvl="2" indent="-216000">
                <a:spcAft>
                  <a:spcPts val="600"/>
                </a:spcAft>
                <a:buClr>
                  <a:schemeClr val="tx2"/>
                </a:buClr>
                <a:buFont typeface="Arial" panose="020B0604020202020204" pitchFamily="34" charset="0"/>
                <a:buChar char="—"/>
                <a:defRPr/>
              </a:pPr>
              <a:r>
                <a:rPr lang="en-US" sz="900" dirty="0" smtClean="0"/>
                <a:t>Escalation of foreseeable time or resource-critical issues to PMO</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grpSp>
      <p:sp>
        <p:nvSpPr>
          <p:cNvPr id="41" name="Ellipse 61"/>
          <p:cNvSpPr>
            <a:spLocks noChangeAspect="1"/>
          </p:cNvSpPr>
          <p:nvPr/>
        </p:nvSpPr>
        <p:spPr>
          <a:xfrm>
            <a:off x="940254"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3123290"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5228200"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a:t>
            </a:r>
            <a:br>
              <a:rPr lang="en-US" sz="900" b="1" dirty="0" smtClean="0">
                <a:solidFill>
                  <a:srgbClr val="FFFFFF"/>
                </a:solidFill>
              </a:rPr>
            </a:br>
            <a:r>
              <a:rPr lang="en-US" sz="900" b="1" dirty="0" smtClean="0">
                <a:solidFill>
                  <a:srgbClr val="FFFFFF"/>
                </a:solidFill>
              </a:rPr>
              <a:t>initial basis</a:t>
            </a:r>
            <a:endParaRPr lang="en-US" sz="900" b="1" dirty="0">
              <a:solidFill>
                <a:srgbClr val="FFFFFF"/>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Develop </a:t>
            </a:r>
            <a:br>
              <a:rPr lang="en-US" sz="900" b="1" dirty="0" smtClean="0">
                <a:solidFill>
                  <a:schemeClr val="bg1"/>
                </a:solidFill>
              </a:rPr>
            </a:br>
            <a:r>
              <a:rPr lang="en-US" sz="900" b="1" dirty="0" smtClean="0">
                <a:solidFill>
                  <a:schemeClr val="bg1"/>
                </a:solidFill>
              </a:rPr>
              <a:t>100-day plan</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Detail </a:t>
            </a:r>
            <a:br>
              <a:rPr lang="en-US" sz="900" b="1" dirty="0" smtClean="0">
                <a:solidFill>
                  <a:schemeClr val="bg1"/>
                </a:solidFill>
              </a:rPr>
            </a:br>
            <a:r>
              <a:rPr lang="en-US" sz="900" b="1" dirty="0" smtClean="0">
                <a:solidFill>
                  <a:schemeClr val="bg1"/>
                </a:solidFill>
              </a:rPr>
              <a:t>100-day plan</a:t>
            </a:r>
            <a:endParaRPr lang="en-US" sz="900" b="1" dirty="0">
              <a:solidFill>
                <a:schemeClr val="bg1"/>
              </a:solidFill>
            </a:endParaRPr>
          </a:p>
        </p:txBody>
      </p:sp>
      <p:sp>
        <p:nvSpPr>
          <p:cNvPr id="48" name="Chevron 83"/>
          <p:cNvSpPr>
            <a:spLocks/>
          </p:cNvSpPr>
          <p:nvPr/>
        </p:nvSpPr>
        <p:spPr>
          <a:xfrm>
            <a:off x="5636370" y="1800494"/>
            <a:ext cx="3710662"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integration/Separation/JV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3" name="Chevron 51"/>
          <p:cNvSpPr>
            <a:spLocks/>
          </p:cNvSpPr>
          <p:nvPr/>
        </p:nvSpPr>
        <p:spPr>
          <a:xfrm>
            <a:off x="443739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Approve and comply</a:t>
            </a:r>
            <a:endParaRPr lang="en-US" sz="900" b="1" dirty="0">
              <a:solidFill>
                <a:schemeClr val="bg1"/>
              </a:solidFill>
            </a:endParaRPr>
          </a:p>
        </p:txBody>
      </p:sp>
      <p:sp>
        <p:nvSpPr>
          <p:cNvPr id="24" name="Ellipse 61"/>
          <p:cNvSpPr>
            <a:spLocks noChangeAspect="1"/>
          </p:cNvSpPr>
          <p:nvPr/>
        </p:nvSpPr>
        <p:spPr>
          <a:xfrm>
            <a:off x="441980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grpSp>
        <p:nvGrpSpPr>
          <p:cNvPr id="28" name="Gruppieren 27"/>
          <p:cNvGrpSpPr/>
          <p:nvPr/>
        </p:nvGrpSpPr>
        <p:grpSpPr>
          <a:xfrm>
            <a:off x="7260133" y="2588578"/>
            <a:ext cx="2077296" cy="3375147"/>
            <a:chOff x="6666437" y="2588578"/>
            <a:chExt cx="2674468" cy="3375147"/>
          </a:xfrm>
        </p:grpSpPr>
        <p:sp>
          <p:nvSpPr>
            <p:cNvPr id="29"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Approve and comply </a:t>
              </a:r>
            </a:p>
            <a:p>
              <a:pPr algn="ctr"/>
              <a:r>
                <a:rPr lang="en-US" sz="900" b="1" dirty="0" smtClean="0">
                  <a:solidFill>
                    <a:schemeClr val="bg1"/>
                  </a:solidFill>
                </a:rPr>
                <a:t>(pre- and post-closing)</a:t>
              </a:r>
              <a:endParaRPr lang="en-US" sz="900" b="1" dirty="0">
                <a:solidFill>
                  <a:schemeClr val="bg1"/>
                </a:solidFill>
              </a:endParaRPr>
            </a:p>
          </p:txBody>
        </p:sp>
        <p:sp>
          <p:nvSpPr>
            <p:cNvPr id="3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Approval of the 100-day plans by the workstream sponsors, the PMO and, if necessary, the top management</a:t>
              </a:r>
            </a:p>
            <a:p>
              <a:pPr marL="216000" lvl="2" indent="-216000">
                <a:spcAft>
                  <a:spcPts val="600"/>
                </a:spcAft>
                <a:buClr>
                  <a:schemeClr val="tx2"/>
                </a:buClr>
                <a:buFont typeface="Arial" panose="020B0604020202020204" pitchFamily="34" charset="0"/>
                <a:buChar char="—"/>
                <a:defRPr/>
              </a:pPr>
              <a:r>
                <a:rPr lang="en-US" sz="900" dirty="0" smtClean="0"/>
                <a:t>Tracking of the individual measures with regard to deadlines and proper performance by Workstream Leads and PMO</a:t>
              </a:r>
            </a:p>
            <a:p>
              <a:pPr marL="216000" lvl="2" indent="-216000">
                <a:spcAft>
                  <a:spcPts val="600"/>
                </a:spcAft>
                <a:buClr>
                  <a:schemeClr val="tx2"/>
                </a:buClr>
                <a:buFont typeface="Arial" panose="020B0604020202020204" pitchFamily="34" charset="0"/>
                <a:buChar char="—"/>
                <a:defRPr/>
              </a:pPr>
              <a:r>
                <a:rPr lang="en-US" sz="900" dirty="0" smtClean="0"/>
                <a:t>Development of red flag reports for time or resource-critical issues </a:t>
              </a:r>
            </a:p>
            <a:p>
              <a:pPr marL="216000" lvl="2" indent="-216000">
                <a:spcAft>
                  <a:spcPts val="600"/>
                </a:spcAft>
                <a:buClr>
                  <a:schemeClr val="tx2"/>
                </a:buClr>
                <a:buFont typeface="Arial" panose="020B0604020202020204" pitchFamily="34" charset="0"/>
                <a:buChar char="—"/>
                <a:defRPr/>
              </a:pPr>
              <a:r>
                <a:rPr lang="en-US" sz="900" dirty="0" smtClean="0"/>
                <a:t>Escalation of time or resource-critical issues to PMO</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grpSp>
      <p:sp>
        <p:nvSpPr>
          <p:cNvPr id="31" name="Ellipse 61"/>
          <p:cNvSpPr>
            <a:spLocks noChangeAspect="1"/>
          </p:cNvSpPr>
          <p:nvPr/>
        </p:nvSpPr>
        <p:spPr>
          <a:xfrm>
            <a:off x="7314288" y="2685750"/>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Tree>
    <p:extLst>
      <p:ext uri="{BB962C8B-B14F-4D97-AF65-F5344CB8AC3E}">
        <p14:creationId xmlns:p14="http://schemas.microsoft.com/office/powerpoint/2010/main" val="31384348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197AF9-86C4-404A-8897-56FB14C1F445}">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84F06A71-72B4-497E-A2DD-1D8257C5BF45}">
  <ds:schemaRefs>
    <ds:schemaRef ds:uri="http://schemas.microsoft.com/sharepoint/v3/contenttype/forms"/>
  </ds:schemaRefs>
</ds:datastoreItem>
</file>

<file path=customXml/itemProps3.xml><?xml version="1.0" encoding="utf-8"?>
<ds:datastoreItem xmlns:ds="http://schemas.openxmlformats.org/officeDocument/2006/customXml" ds:itemID="{3021A3E0-441D-4FD4-A692-F2031590E4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4087</Words>
  <Application>Microsoft Office PowerPoint</Application>
  <PresentationFormat>A4-Papier (210x297 mm)</PresentationFormat>
  <Paragraphs>739</Paragraphs>
  <Slides>20</Slides>
  <Notes>20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20</vt:i4>
      </vt:variant>
    </vt:vector>
  </HeadingPairs>
  <TitlesOfParts>
    <vt:vector size="30" baseType="lpstr">
      <vt:lpstr>ＭＳ Ｐゴシック</vt:lpstr>
      <vt:lpstr>Arial</vt:lpstr>
      <vt:lpstr>Bosch Office Sans</vt:lpstr>
      <vt:lpstr>Calibri</vt:lpstr>
      <vt:lpstr>KPMG Extralight</vt:lpstr>
      <vt:lpstr>KPMG Light</vt:lpstr>
      <vt:lpstr>Symbol</vt:lpstr>
      <vt:lpstr>Univers for KPMG Light</vt:lpstr>
      <vt:lpstr>Wingdings</vt:lpstr>
      <vt:lpstr>KPMG_Report_4x3_050216_2016</vt:lpstr>
      <vt:lpstr>Workbook Take Control</vt:lpstr>
      <vt:lpstr>Disclaimer</vt:lpstr>
      <vt:lpstr>Overview (1/8) – Mission statement</vt:lpstr>
      <vt:lpstr>Overview (2/8) – Pitfalls</vt:lpstr>
      <vt:lpstr>Overview (3/8) – Core issues</vt:lpstr>
      <vt:lpstr>Overview (4/8) – Placement in the overall transaction process</vt:lpstr>
      <vt:lpstr>Overview (5/8) – Approach Day-1-Readiness</vt:lpstr>
      <vt:lpstr>Overview (6/8) – Approach Reserved Powers and Delegated Authorities (RPDA)</vt:lpstr>
      <vt:lpstr>Overview (7/8) – Approach 100 days-Plan</vt:lpstr>
      <vt:lpstr>Overview (8/8) – Clean team approach </vt:lpstr>
      <vt:lpstr>1. How can a clear control over and smooth handling of the operations be assured? (1/5)</vt:lpstr>
      <vt:lpstr>1. How can a clear control over and smooth handling of the operations be assured? (2/5)</vt:lpstr>
      <vt:lpstr>1. How can a clear control over and smooth handling of the operations be assured? (3/5)</vt:lpstr>
      <vt:lpstr>1. How can a clear control over and smooth handling of the operations be assured? (4/5)</vt:lpstr>
      <vt:lpstr>1. How can a clear control over and smooth handling of the operations be assured? (5/5)</vt:lpstr>
      <vt:lpstr>2. How can a clear control over the entire transformation project be achieved? (1/2)</vt:lpstr>
      <vt:lpstr>2. How can a clear control over the entire transformation project be achieved? (2/2)</vt:lpstr>
      <vt:lpstr>3. How can control over possible stakeholder risks be achieved? (1/2)</vt:lpstr>
      <vt:lpstr>3. How can control over possible stakeholder risks be achieved? (2/2)</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660</cp:revision>
  <dcterms:created xsi:type="dcterms:W3CDTF">2016-06-20T11:42:26Z</dcterms:created>
  <dcterms:modified xsi:type="dcterms:W3CDTF">2017-04-21T08:35:32Z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